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07"/>
  </p:notesMasterIdLst>
  <p:handoutMasterIdLst>
    <p:handoutMasterId r:id="rId108"/>
  </p:handoutMasterIdLst>
  <p:sldIdLst>
    <p:sldId id="370" r:id="rId2"/>
    <p:sldId id="411" r:id="rId3"/>
    <p:sldId id="624" r:id="rId4"/>
    <p:sldId id="543" r:id="rId5"/>
    <p:sldId id="544" r:id="rId6"/>
    <p:sldId id="620" r:id="rId7"/>
    <p:sldId id="621" r:id="rId8"/>
    <p:sldId id="635" r:id="rId9"/>
    <p:sldId id="545" r:id="rId10"/>
    <p:sldId id="625" r:id="rId11"/>
    <p:sldId id="563" r:id="rId12"/>
    <p:sldId id="476" r:id="rId13"/>
    <p:sldId id="537" r:id="rId14"/>
    <p:sldId id="538" r:id="rId15"/>
    <p:sldId id="548" r:id="rId16"/>
    <p:sldId id="536" r:id="rId17"/>
    <p:sldId id="540" r:id="rId18"/>
    <p:sldId id="546" r:id="rId19"/>
    <p:sldId id="547" r:id="rId20"/>
    <p:sldId id="549" r:id="rId21"/>
    <p:sldId id="550" r:id="rId22"/>
    <p:sldId id="551" r:id="rId23"/>
    <p:sldId id="552" r:id="rId24"/>
    <p:sldId id="553" r:id="rId25"/>
    <p:sldId id="555" r:id="rId26"/>
    <p:sldId id="556" r:id="rId27"/>
    <p:sldId id="557" r:id="rId28"/>
    <p:sldId id="558" r:id="rId29"/>
    <p:sldId id="559" r:id="rId30"/>
    <p:sldId id="560" r:id="rId31"/>
    <p:sldId id="561" r:id="rId32"/>
    <p:sldId id="562" r:id="rId33"/>
    <p:sldId id="565" r:id="rId34"/>
    <p:sldId id="566" r:id="rId35"/>
    <p:sldId id="567" r:id="rId36"/>
    <p:sldId id="568" r:id="rId37"/>
    <p:sldId id="569" r:id="rId38"/>
    <p:sldId id="578" r:id="rId39"/>
    <p:sldId id="579" r:id="rId40"/>
    <p:sldId id="580" r:id="rId41"/>
    <p:sldId id="581" r:id="rId42"/>
    <p:sldId id="610" r:id="rId43"/>
    <p:sldId id="622" r:id="rId44"/>
    <p:sldId id="634" r:id="rId45"/>
    <p:sldId id="623" r:id="rId46"/>
    <p:sldId id="570" r:id="rId47"/>
    <p:sldId id="571" r:id="rId48"/>
    <p:sldId id="626" r:id="rId49"/>
    <p:sldId id="633" r:id="rId50"/>
    <p:sldId id="611" r:id="rId51"/>
    <p:sldId id="572" r:id="rId52"/>
    <p:sldId id="593" r:id="rId53"/>
    <p:sldId id="594" r:id="rId54"/>
    <p:sldId id="615" r:id="rId55"/>
    <p:sldId id="595" r:id="rId56"/>
    <p:sldId id="612" r:id="rId57"/>
    <p:sldId id="613" r:id="rId58"/>
    <p:sldId id="577" r:id="rId59"/>
    <p:sldId id="575" r:id="rId60"/>
    <p:sldId id="582" r:id="rId61"/>
    <p:sldId id="583" r:id="rId62"/>
    <p:sldId id="576" r:id="rId63"/>
    <p:sldId id="573" r:id="rId64"/>
    <p:sldId id="574" r:id="rId65"/>
    <p:sldId id="584" r:id="rId66"/>
    <p:sldId id="585" r:id="rId67"/>
    <p:sldId id="587" r:id="rId68"/>
    <p:sldId id="588" r:id="rId69"/>
    <p:sldId id="589" r:id="rId70"/>
    <p:sldId id="590" r:id="rId71"/>
    <p:sldId id="592" r:id="rId72"/>
    <p:sldId id="591" r:id="rId73"/>
    <p:sldId id="596" r:id="rId74"/>
    <p:sldId id="616" r:id="rId75"/>
    <p:sldId id="617" r:id="rId76"/>
    <p:sldId id="618" r:id="rId77"/>
    <p:sldId id="619" r:id="rId78"/>
    <p:sldId id="597" r:id="rId79"/>
    <p:sldId id="599" r:id="rId80"/>
    <p:sldId id="598" r:id="rId81"/>
    <p:sldId id="600" r:id="rId82"/>
    <p:sldId id="732" r:id="rId83"/>
    <p:sldId id="601" r:id="rId84"/>
    <p:sldId id="637" r:id="rId85"/>
    <p:sldId id="602" r:id="rId86"/>
    <p:sldId id="603" r:id="rId87"/>
    <p:sldId id="627" r:id="rId88"/>
    <p:sldId id="628" r:id="rId89"/>
    <p:sldId id="629" r:id="rId90"/>
    <p:sldId id="630" r:id="rId91"/>
    <p:sldId id="631" r:id="rId92"/>
    <p:sldId id="632" r:id="rId93"/>
    <p:sldId id="729" r:id="rId94"/>
    <p:sldId id="730" r:id="rId95"/>
    <p:sldId id="731" r:id="rId96"/>
    <p:sldId id="604" r:id="rId97"/>
    <p:sldId id="605" r:id="rId98"/>
    <p:sldId id="606" r:id="rId99"/>
    <p:sldId id="607" r:id="rId100"/>
    <p:sldId id="608" r:id="rId101"/>
    <p:sldId id="609" r:id="rId102"/>
    <p:sldId id="638" r:id="rId103"/>
    <p:sldId id="636" r:id="rId104"/>
    <p:sldId id="639" r:id="rId105"/>
    <p:sldId id="436" r:id="rId106"/>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59">
          <p15:clr>
            <a:srgbClr val="A4A3A4"/>
          </p15:clr>
        </p15:guide>
        <p15:guide id="3" pos="3839">
          <p15:clr>
            <a:srgbClr val="A4A3A4"/>
          </p15:clr>
        </p15:guide>
        <p15:guide id="4" pos="7196">
          <p15:clr>
            <a:srgbClr val="A4A3A4"/>
          </p15:clr>
        </p15:guide>
        <p15:guide id="5" pos="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0187" autoAdjust="0"/>
  </p:normalViewPr>
  <p:slideViewPr>
    <p:cSldViewPr>
      <p:cViewPr varScale="1">
        <p:scale>
          <a:sx n="79" d="100"/>
          <a:sy n="79" d="100"/>
        </p:scale>
        <p:origin x="830" y="67"/>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2019/1/16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11</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70</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30</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77</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78</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80</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81</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82</a:t>
            </a:fld>
            <a:endParaRPr lang="zh-CN" altLang="en-US"/>
          </a:p>
        </p:txBody>
      </p:sp>
    </p:spTree>
    <p:extLst>
      <p:ext uri="{BB962C8B-B14F-4D97-AF65-F5344CB8AC3E}">
        <p14:creationId xmlns:p14="http://schemas.microsoft.com/office/powerpoint/2010/main" val="4178625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83</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85</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86</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87</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88</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89</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90</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91</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92</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96</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98</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99</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100</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101</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102</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103</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104</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0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1165728" y="2382205"/>
            <a:ext cx="9879593" cy="1600422"/>
          </a:xfrm>
          <a:prstGeom prst="rect">
            <a:avLst/>
          </a:prstGeom>
          <a:noFill/>
        </p:spPr>
        <p:txBody>
          <a:bodyPr wrap="none" lIns="91423" tIns="45712" rIns="91423" bIns="45712" rtlCol="0">
            <a:spAutoFit/>
          </a:bodyPr>
          <a:lstStyle/>
          <a:p>
            <a:pPr algn="ctr"/>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p>
          <a:p>
            <a:r>
              <a:rPr lang="en-US" altLang="zh-CN" sz="4400" dirty="0">
                <a:solidFill>
                  <a:srgbClr val="38B1BF"/>
                </a:solidFill>
                <a:latin typeface="微软雅黑" panose="020B0503020204020204" pitchFamily="34" charset="-122"/>
                <a:ea typeface="微软雅黑" panose="020B0503020204020204" pitchFamily="34" charset="-122"/>
              </a:rPr>
              <a:t>		</a:t>
            </a:r>
            <a:r>
              <a:rPr lang="en-US" altLang="zh-CN" sz="4400" dirty="0" smtClean="0">
                <a:solidFill>
                  <a:srgbClr val="38B1BF"/>
                </a:solidFill>
                <a:latin typeface="微软雅黑" panose="020B0503020204020204" pitchFamily="34" charset="-122"/>
                <a:ea typeface="微软雅黑" panose="020B0503020204020204" pitchFamily="34" charset="-122"/>
              </a:rPr>
              <a:t>  </a:t>
            </a:r>
            <a:r>
              <a:rPr lang="zh-CN" altLang="en-US" sz="4400" dirty="0" smtClean="0">
                <a:solidFill>
                  <a:srgbClr val="38B1BF"/>
                </a:solidFill>
                <a:latin typeface="微软雅黑" panose="020B0503020204020204" pitchFamily="34" charset="-122"/>
                <a:ea typeface="微软雅黑" panose="020B0503020204020204" pitchFamily="34" charset="-122"/>
              </a:rPr>
              <a:t>需求工程项目收尾</a:t>
            </a:r>
            <a:endParaRPr lang="zh-CN" altLang="en-US" sz="44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文档更新</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37030" y="981522"/>
            <a:ext cx="8928992" cy="5614152"/>
          </a:xfrm>
          <a:prstGeom prst="rect">
            <a:avLst/>
          </a:prstGeom>
        </p:spPr>
      </p:pic>
      <p:sp>
        <p:nvSpPr>
          <p:cNvPr id="12" name="文本框 11"/>
          <p:cNvSpPr txBox="1"/>
          <p:nvPr/>
        </p:nvSpPr>
        <p:spPr>
          <a:xfrm>
            <a:off x="9162733" y="981522"/>
            <a:ext cx="2952328" cy="1569660"/>
          </a:xfrm>
          <a:prstGeom prst="rect">
            <a:avLst/>
          </a:prstGeom>
          <a:noFill/>
        </p:spPr>
        <p:txBody>
          <a:bodyPr wrap="square" rtlCol="0">
            <a:spAutoFit/>
          </a:bodyPr>
          <a:lstStyle/>
          <a:p>
            <a:r>
              <a:rPr lang="zh-CN" altLang="en-US" sz="2400" dirty="0" smtClean="0">
                <a:solidFill>
                  <a:srgbClr val="183A5D"/>
                </a:solidFill>
                <a:latin typeface="微软雅黑" panose="020B0503020204020204" pitchFamily="34" charset="-122"/>
                <a:ea typeface="微软雅黑" panose="020B0503020204020204" pitchFamily="34" charset="-122"/>
              </a:rPr>
              <a:t>远程提交到</a:t>
            </a:r>
            <a:r>
              <a:rPr lang="en-US" altLang="zh-CN" sz="2400" dirty="0" smtClean="0">
                <a:solidFill>
                  <a:srgbClr val="183A5D"/>
                </a:solidFill>
                <a:latin typeface="微软雅黑" panose="020B0503020204020204" pitchFamily="34" charset="-122"/>
                <a:ea typeface="微软雅黑" panose="020B0503020204020204" pitchFamily="34" charset="-122"/>
              </a:rPr>
              <a:t>GITHUB,</a:t>
            </a:r>
            <a:r>
              <a:rPr lang="zh-CN" altLang="en-US" sz="2400" dirty="0" smtClean="0">
                <a:solidFill>
                  <a:srgbClr val="183A5D"/>
                </a:solidFill>
                <a:latin typeface="微软雅黑" panose="020B0503020204020204" pitchFamily="34" charset="-122"/>
                <a:ea typeface="微软雅黑" panose="020B0503020204020204" pitchFamily="34" charset="-122"/>
              </a:rPr>
              <a:t>可以查看单份文档的历史记录，以便回溯查看或者修改</a:t>
            </a:r>
            <a:endParaRPr lang="zh-CN" altLang="en-US" sz="24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2558" y="700898"/>
            <a:ext cx="1872208"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项目总结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06574" y="1485578"/>
            <a:ext cx="5367516" cy="5210850"/>
          </a:xfrm>
          <a:prstGeom prst="rect">
            <a:avLst/>
          </a:prstGeom>
        </p:spPr>
      </p:pic>
      <p:pic>
        <p:nvPicPr>
          <p:cNvPr id="3" name="图片 2"/>
          <p:cNvPicPr>
            <a:picLocks noChangeAspect="1"/>
          </p:cNvPicPr>
          <p:nvPr/>
        </p:nvPicPr>
        <p:blipFill>
          <a:blip r:embed="rId4"/>
          <a:stretch>
            <a:fillRect/>
          </a:stretch>
        </p:blipFill>
        <p:spPr>
          <a:xfrm>
            <a:off x="5774090" y="1865853"/>
            <a:ext cx="6082060" cy="483057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2404" y="1528483"/>
            <a:ext cx="3024336"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小组成员个人总结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43" y="2322670"/>
            <a:ext cx="5078682" cy="2376264"/>
          </a:xfrm>
          <a:prstGeom prst="rect">
            <a:avLst/>
          </a:prstGeom>
        </p:spPr>
      </p:pic>
      <p:pic>
        <p:nvPicPr>
          <p:cNvPr id="12" name="图片 11"/>
          <p:cNvPicPr>
            <a:picLocks noChangeAspect="1"/>
          </p:cNvPicPr>
          <p:nvPr/>
        </p:nvPicPr>
        <p:blipFill>
          <a:blip r:embed="rId4"/>
          <a:stretch>
            <a:fillRect/>
          </a:stretch>
        </p:blipFill>
        <p:spPr>
          <a:xfrm>
            <a:off x="5663158" y="477466"/>
            <a:ext cx="6122302" cy="6031295"/>
          </a:xfrm>
          <a:prstGeom prst="rect">
            <a:avLst/>
          </a:prstGeom>
        </p:spPr>
      </p:pic>
      <p:pic>
        <p:nvPicPr>
          <p:cNvPr id="13" name="图片 12"/>
          <p:cNvPicPr>
            <a:picLocks noChangeAspect="1"/>
          </p:cNvPicPr>
          <p:nvPr/>
        </p:nvPicPr>
        <p:blipFill>
          <a:blip r:embed="rId5"/>
          <a:stretch>
            <a:fillRect/>
          </a:stretch>
        </p:blipFill>
        <p:spPr>
          <a:xfrm>
            <a:off x="5837513" y="1269554"/>
            <a:ext cx="5773592" cy="4032101"/>
          </a:xfrm>
          <a:prstGeom prst="rect">
            <a:avLst/>
          </a:prstGeom>
        </p:spPr>
      </p:pic>
      <p:pic>
        <p:nvPicPr>
          <p:cNvPr id="14" name="图片 13"/>
          <p:cNvPicPr>
            <a:picLocks noChangeAspect="1"/>
          </p:cNvPicPr>
          <p:nvPr/>
        </p:nvPicPr>
        <p:blipFill>
          <a:blip r:embed="rId6"/>
          <a:stretch>
            <a:fillRect/>
          </a:stretch>
        </p:blipFill>
        <p:spPr>
          <a:xfrm>
            <a:off x="5837513" y="1691324"/>
            <a:ext cx="5814219" cy="4173300"/>
          </a:xfrm>
          <a:prstGeom prst="rect">
            <a:avLst/>
          </a:prstGeom>
        </p:spPr>
      </p:pic>
      <p:pic>
        <p:nvPicPr>
          <p:cNvPr id="15" name="图片 14"/>
          <p:cNvPicPr>
            <a:picLocks noChangeAspect="1"/>
          </p:cNvPicPr>
          <p:nvPr/>
        </p:nvPicPr>
        <p:blipFill>
          <a:blip r:embed="rId7"/>
          <a:stretch>
            <a:fillRect/>
          </a:stretch>
        </p:blipFill>
        <p:spPr>
          <a:xfrm>
            <a:off x="5896167" y="1262452"/>
            <a:ext cx="5908841" cy="4690441"/>
          </a:xfrm>
          <a:prstGeom prst="rect">
            <a:avLst/>
          </a:prstGeom>
        </p:spPr>
      </p:pic>
      <p:pic>
        <p:nvPicPr>
          <p:cNvPr id="16" name="图片 15"/>
          <p:cNvPicPr>
            <a:picLocks noChangeAspect="1"/>
          </p:cNvPicPr>
          <p:nvPr/>
        </p:nvPicPr>
        <p:blipFill>
          <a:blip r:embed="rId8"/>
          <a:stretch>
            <a:fillRect/>
          </a:stretch>
        </p:blipFill>
        <p:spPr>
          <a:xfrm>
            <a:off x="5861174" y="1424614"/>
            <a:ext cx="6179592" cy="4282124"/>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646934" y="252592"/>
            <a:ext cx="5328592" cy="648596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课程助理</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740276"/>
            <a:ext cx="4491894" cy="6002620"/>
          </a:xfrm>
          <a:prstGeom prst="rect">
            <a:avLst/>
          </a:prstGeom>
        </p:spPr>
      </p:pic>
      <p:pic>
        <p:nvPicPr>
          <p:cNvPr id="3" name="图片 2"/>
          <p:cNvPicPr>
            <a:picLocks noChangeAspect="1"/>
          </p:cNvPicPr>
          <p:nvPr/>
        </p:nvPicPr>
        <p:blipFill>
          <a:blip r:embed="rId4"/>
          <a:stretch>
            <a:fillRect/>
          </a:stretch>
        </p:blipFill>
        <p:spPr>
          <a:xfrm>
            <a:off x="5303118" y="1269554"/>
            <a:ext cx="6264696" cy="522256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01133" y="117426"/>
            <a:ext cx="9141807" cy="7294305"/>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PRD2018-G11 </a:t>
            </a:r>
            <a:r>
              <a:rPr lang="zh-CN" altLang="en-US" sz="1800" dirty="0" smtClean="0"/>
              <a:t>可行性分析报告</a:t>
            </a:r>
            <a:r>
              <a:rPr lang="en-US" altLang="zh-CN" sz="1800" dirty="0" smtClean="0"/>
              <a:t>v1.0.0</a:t>
            </a:r>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solidFill>
                  <a:schemeClr val="tx1"/>
                </a:solidFill>
                <a:effectLst>
                  <a:outerShdw blurRad="38100" dist="19050" dir="2700000" algn="tl" rotWithShape="0">
                    <a:schemeClr val="dk1">
                      <a:alpha val="40000"/>
                    </a:schemeClr>
                  </a:outerShdw>
                </a:effectLst>
              </a:rPr>
              <a:t>[2] PRD2018-G11 </a:t>
            </a:r>
            <a:r>
              <a:rPr lang="zh-CN" altLang="en-US" sz="1800" dirty="0" smtClean="0">
                <a:solidFill>
                  <a:schemeClr val="tx1"/>
                </a:solidFill>
                <a:effectLst>
                  <a:outerShdw blurRad="38100" dist="19050" dir="2700000" algn="tl" rotWithShape="0">
                    <a:schemeClr val="dk1">
                      <a:alpha val="40000"/>
                    </a:schemeClr>
                  </a:outerShdw>
                </a:effectLst>
              </a:rPr>
              <a:t>项目总体计划</a:t>
            </a:r>
            <a:r>
              <a:rPr lang="en-US" altLang="zh-CN" sz="1800" dirty="0" smtClean="0">
                <a:solidFill>
                  <a:schemeClr val="tx1"/>
                </a:solidFill>
                <a:effectLst>
                  <a:outerShdw blurRad="38100" dist="19050" dir="2700000" algn="tl" rotWithShape="0">
                    <a:schemeClr val="dk1">
                      <a:alpha val="40000"/>
                    </a:schemeClr>
                  </a:outerShdw>
                </a:effectLst>
              </a:rPr>
              <a:t>v1.0.0</a:t>
            </a:r>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[3] PRD2018-G11 </a:t>
            </a:r>
            <a:r>
              <a:rPr lang="zh-CN" altLang="en-US" sz="1800" dirty="0" smtClean="0">
                <a:effectLst>
                  <a:outerShdw blurRad="38100" dist="19050" dir="2700000" algn="tl" rotWithShape="0">
                    <a:schemeClr val="dk1">
                      <a:alpha val="40000"/>
                    </a:schemeClr>
                  </a:outerShdw>
                </a:effectLst>
              </a:rPr>
              <a:t>需求工程项目计划</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[4] PRD2018-G11 SRS</a:t>
            </a:r>
            <a:r>
              <a:rPr lang="zh-CN" altLang="en-US" sz="1800" dirty="0" smtClean="0">
                <a:effectLst>
                  <a:outerShdw blurRad="38100" dist="19050" dir="2700000" algn="tl" rotWithShape="0">
                    <a:schemeClr val="dk1">
                      <a:alpha val="40000"/>
                    </a:schemeClr>
                  </a:outerShdw>
                </a:effectLst>
              </a:rPr>
              <a:t>文档</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[5] PRD2018-G11 </a:t>
            </a:r>
            <a:r>
              <a:rPr lang="zh-CN" altLang="en-US" sz="1800" dirty="0" smtClean="0">
                <a:effectLst>
                  <a:outerShdw blurRad="38100" dist="19050" dir="2700000" algn="tl" rotWithShape="0">
                    <a:schemeClr val="dk1">
                      <a:alpha val="40000"/>
                    </a:schemeClr>
                  </a:outerShdw>
                </a:effectLst>
              </a:rPr>
              <a:t>用户手册</a:t>
            </a:r>
            <a:r>
              <a:rPr lang="en-US" altLang="zh-CN" sz="1800" smtClean="0">
                <a:effectLst>
                  <a:outerShdw blurRad="38100" dist="19050" dir="2700000" algn="tl" rotWithShape="0">
                    <a:schemeClr val="dk1">
                      <a:alpha val="40000"/>
                    </a:schemeClr>
                  </a:outerShdw>
                </a:effectLst>
              </a:rPr>
              <a:t>v1.0.0                     [13] </a:t>
            </a:r>
            <a:r>
              <a:rPr lang="en-US" altLang="zh-CN" sz="1800" dirty="0">
                <a:effectLst>
                  <a:outerShdw blurRad="38100" dist="19050" dir="2700000" algn="tl" rotWithShape="0">
                    <a:schemeClr val="dk1">
                      <a:alpha val="40000"/>
                    </a:schemeClr>
                  </a:outerShdw>
                </a:effectLst>
              </a:rPr>
              <a:t>PRD2018-G11 </a:t>
            </a:r>
            <a:r>
              <a:rPr lang="zh-CN" altLang="en-US" sz="1800" dirty="0" smtClean="0">
                <a:effectLst>
                  <a:outerShdw blurRad="38100" dist="19050" dir="2700000" algn="tl" rotWithShape="0">
                    <a:schemeClr val="dk1">
                      <a:alpha val="40000"/>
                    </a:schemeClr>
                  </a:outerShdw>
                </a:effectLst>
              </a:rPr>
              <a:t>需求变更影响分析报告</a:t>
            </a:r>
            <a:r>
              <a:rPr lang="en-US" altLang="zh-CN" sz="1800" dirty="0" smtClean="0">
                <a:effectLst>
                  <a:outerShdw blurRad="38100" dist="19050" dir="2700000" algn="tl" rotWithShape="0">
                    <a:schemeClr val="dk1">
                      <a:alpha val="40000"/>
                    </a:schemeClr>
                  </a:outerShdw>
                </a:effectLst>
              </a:rPr>
              <a:t>v1.0.0</a:t>
            </a:r>
            <a:endParaRPr lang="en-US" altLang="zh-CN" sz="1800" dirty="0">
              <a:effectLst>
                <a:outerShdw blurRad="38100" dist="19050" dir="2700000" algn="tl" rotWithShape="0">
                  <a:schemeClr val="dk1">
                    <a:alpha val="40000"/>
                  </a:schemeClr>
                </a:outerShdw>
              </a:effectLst>
            </a:endParaRP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[6] PRD2018-G11 </a:t>
            </a:r>
            <a:r>
              <a:rPr lang="zh-CN" altLang="en-US" sz="1800" dirty="0" smtClean="0">
                <a:effectLst>
                  <a:outerShdw blurRad="38100" dist="19050" dir="2700000" algn="tl" rotWithShape="0">
                    <a:schemeClr val="dk1">
                      <a:alpha val="40000"/>
                    </a:schemeClr>
                  </a:outerShdw>
                </a:effectLst>
              </a:rPr>
              <a:t>愿景与范围文档</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[7] PRD2018-G11 </a:t>
            </a:r>
            <a:r>
              <a:rPr lang="zh-CN" altLang="en-US" sz="1800" dirty="0" smtClean="0">
                <a:effectLst>
                  <a:outerShdw blurRad="38100" dist="19050" dir="2700000" algn="tl" rotWithShape="0">
                    <a:schemeClr val="dk1">
                      <a:alpha val="40000"/>
                    </a:schemeClr>
                  </a:outerShdw>
                </a:effectLst>
              </a:rPr>
              <a:t>测试用例</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[8] PRD2018-G11 </a:t>
            </a:r>
            <a:r>
              <a:rPr lang="zh-CN" altLang="en-US" sz="1800" dirty="0" smtClean="0">
                <a:effectLst>
                  <a:outerShdw blurRad="38100" dist="19050" dir="2700000" algn="tl" rotWithShape="0">
                    <a:schemeClr val="dk1">
                      <a:alpha val="40000"/>
                    </a:schemeClr>
                  </a:outerShdw>
                </a:effectLst>
              </a:rPr>
              <a:t>测试计划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[10] PRD2018-G11 </a:t>
            </a:r>
            <a:r>
              <a:rPr lang="zh-CN" altLang="en-US" sz="1800" dirty="0" smtClean="0">
                <a:effectLst>
                  <a:outerShdw blurRad="38100" dist="19050" dir="2700000" algn="tl" rotWithShape="0">
                    <a:schemeClr val="dk1">
                      <a:alpha val="40000"/>
                    </a:schemeClr>
                  </a:outerShdw>
                </a:effectLst>
              </a:rPr>
              <a:t>项目部署计划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[11] PRD2018-G11 </a:t>
            </a:r>
            <a:r>
              <a:rPr lang="zh-CN" altLang="en-US" sz="1800" dirty="0" smtClean="0">
                <a:effectLst>
                  <a:outerShdw blurRad="38100" dist="19050" dir="2700000" algn="tl" rotWithShape="0">
                    <a:schemeClr val="dk1">
                      <a:alpha val="40000"/>
                    </a:schemeClr>
                  </a:outerShdw>
                </a:effectLst>
              </a:rPr>
              <a:t>培训计划 </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系统维护计划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项目总结报告</a:t>
            </a:r>
            <a:r>
              <a:rPr lang="en-US" altLang="zh-CN" sz="1800" dirty="0" smtClean="0">
                <a:effectLst>
                  <a:outerShdw blurRad="38100" dist="19050" dir="2700000" algn="tl" rotWithShape="0">
                    <a:schemeClr val="dk1">
                      <a:alpha val="40000"/>
                    </a:schemeClr>
                  </a:outerShdw>
                </a:effectLst>
              </a:rPr>
              <a:t>v1.0.0</a:t>
            </a:r>
            <a:endParaRPr lang="en-US" altLang="zh-CN" sz="1800" dirty="0">
              <a:solidFill>
                <a:schemeClr val="tx1"/>
              </a:solidFill>
              <a:effectLst>
                <a:outerShdw blurRad="38100" dist="19050" dir="2700000" algn="tl" rotWithShape="0">
                  <a:schemeClr val="dk1">
                    <a:alpha val="40000"/>
                  </a:schemeClr>
                </a:outerShdw>
              </a:effectLst>
            </a:endParaRPr>
          </a:p>
          <a:p>
            <a:endParaRPr lang="en-US" altLang="zh-CN" sz="1800" dirty="0" smtClean="0"/>
          </a:p>
          <a:p>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5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2"/>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3"/>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4"/>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8267789" y="4712064"/>
            <a:ext cx="3156009" cy="209148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2"/>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stretch>
            <a:fillRect/>
          </a:stretch>
        </p:blipFill>
        <p:spPr>
          <a:xfrm>
            <a:off x="8558065" y="1701270"/>
            <a:ext cx="3154278" cy="713036"/>
          </a:xfrm>
          <a:prstGeom prst="rect">
            <a:avLst/>
          </a:prstGeom>
        </p:spPr>
      </p:pic>
      <p:pic>
        <p:nvPicPr>
          <p:cNvPr id="25" name="图片 24"/>
          <p:cNvPicPr>
            <a:picLocks noChangeAspect="1"/>
          </p:cNvPicPr>
          <p:nvPr/>
        </p:nvPicPr>
        <p:blipFill>
          <a:blip r:embed="rId5"/>
          <a:stretch>
            <a:fillRect/>
          </a:stretch>
        </p:blipFill>
        <p:spPr>
          <a:xfrm>
            <a:off x="8379755" y="450185"/>
            <a:ext cx="3332588" cy="156606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38" y="2061642"/>
            <a:ext cx="7460627" cy="4549534"/>
          </a:xfrm>
          <a:prstGeom prst="rect">
            <a:avLst/>
          </a:prstGeom>
        </p:spPr>
      </p:pic>
      <p:sp>
        <p:nvSpPr>
          <p:cNvPr id="7" name="文本框 6"/>
          <p:cNvSpPr txBox="1"/>
          <p:nvPr/>
        </p:nvSpPr>
        <p:spPr>
          <a:xfrm>
            <a:off x="838622" y="2997746"/>
            <a:ext cx="273630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里程碑提交记录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38" y="333450"/>
            <a:ext cx="10135478" cy="130313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5839" y="779981"/>
            <a:ext cx="9145016" cy="5962076"/>
          </a:xfrm>
          <a:prstGeom prst="rect">
            <a:avLst/>
          </a:prstGeom>
        </p:spPr>
      </p:pic>
      <p:sp>
        <p:nvSpPr>
          <p:cNvPr id="7" name="文本框 6"/>
          <p:cNvSpPr txBox="1"/>
          <p:nvPr/>
        </p:nvSpPr>
        <p:spPr>
          <a:xfrm>
            <a:off x="9623598" y="3560964"/>
            <a:ext cx="3096344"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详见</a:t>
            </a:r>
            <a:r>
              <a:rPr lang="zh-CN" altLang="en-US" sz="2000" dirty="0">
                <a:solidFill>
                  <a:srgbClr val="183A5D"/>
                </a:solidFill>
                <a:latin typeface="微软雅黑" panose="020B0503020204020204" pitchFamily="34" charset="-122"/>
                <a:ea typeface="微软雅黑" panose="020B0503020204020204" pitchFamily="34" charset="-122"/>
              </a:rPr>
              <a:t>具体</a:t>
            </a:r>
            <a:r>
              <a:rPr lang="zh-CN" altLang="en-US" sz="2000" dirty="0" smtClean="0">
                <a:solidFill>
                  <a:srgbClr val="183A5D"/>
                </a:solidFill>
                <a:latin typeface="微软雅黑" panose="020B0503020204020204" pitchFamily="34" charset="-122"/>
                <a:ea typeface="微软雅黑" panose="020B0503020204020204" pitchFamily="34" charset="-122"/>
              </a:rPr>
              <a:t>甘特图文档</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2"/>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057012" y="2565698"/>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2"/>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p>
        </p:txBody>
      </p:sp>
      <p:pic>
        <p:nvPicPr>
          <p:cNvPr id="10" name="图片 9"/>
          <p:cNvPicPr>
            <a:picLocks noChangeAspect="1"/>
          </p:cNvPicPr>
          <p:nvPr/>
        </p:nvPicPr>
        <p:blipFill>
          <a:blip r:embed="rId2"/>
          <a:stretch>
            <a:fillRect/>
          </a:stretch>
        </p:blipFill>
        <p:spPr>
          <a:xfrm>
            <a:off x="0" y="1425671"/>
            <a:ext cx="7877321" cy="4869954"/>
          </a:xfrm>
          <a:prstGeom prst="rect">
            <a:avLst/>
          </a:prstGeom>
        </p:spPr>
      </p:pic>
      <p:pic>
        <p:nvPicPr>
          <p:cNvPr id="11" name="图片 10"/>
          <p:cNvPicPr>
            <a:picLocks noChangeAspect="1"/>
          </p:cNvPicPr>
          <p:nvPr/>
        </p:nvPicPr>
        <p:blipFill>
          <a:blip r:embed="rId3"/>
          <a:stretch>
            <a:fillRect/>
          </a:stretch>
        </p:blipFill>
        <p:spPr>
          <a:xfrm>
            <a:off x="7679556" y="2277666"/>
            <a:ext cx="4510857" cy="367240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38" name="文本框 37"/>
          <p:cNvSpPr txBox="1"/>
          <p:nvPr/>
        </p:nvSpPr>
        <p:spPr>
          <a:xfrm>
            <a:off x="4655046" y="1377683"/>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项目工程子计划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25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4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55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7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85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9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0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p>
        </p:txBody>
      </p:sp>
      <p:sp>
        <p:nvSpPr>
          <p:cNvPr id="2" name="圆角矩形 1"/>
          <p:cNvSpPr/>
          <p:nvPr/>
        </p:nvSpPr>
        <p:spPr>
          <a:xfrm>
            <a:off x="6095206" y="134156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1</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922820" y="134166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342889" y="2549647"/>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组内工作</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p>
          </p:txBody>
        </p:sp>
      </p:grpSp>
      <p:sp>
        <p:nvSpPr>
          <p:cNvPr id="54" name="圆角矩形 53"/>
          <p:cNvSpPr/>
          <p:nvPr/>
        </p:nvSpPr>
        <p:spPr>
          <a:xfrm>
            <a:off x="6095206" y="206477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922820" y="206487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379837" y="2537435"/>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6095206" y="28402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922820" y="284037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6095206" y="35933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922820" y="359346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需求变更</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6095206" y="436479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7" name="组合 66"/>
          <p:cNvGrpSpPr/>
          <p:nvPr/>
        </p:nvGrpSpPr>
        <p:grpSpPr>
          <a:xfrm>
            <a:off x="6922820" y="436490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235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335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385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485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535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635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685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785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4871070" y="250550"/>
            <a:ext cx="1723549" cy="400110"/>
          </a:xfrm>
          <a:prstGeom prst="rect">
            <a:avLst/>
          </a:prstGeom>
        </p:spPr>
        <p:txBody>
          <a:bodyPr wrap="none">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详情见甘特图</a:t>
            </a:r>
          </a:p>
        </p:txBody>
      </p:sp>
      <p:pic>
        <p:nvPicPr>
          <p:cNvPr id="7" name="图片 6"/>
          <p:cNvPicPr>
            <a:picLocks noChangeAspect="1"/>
          </p:cNvPicPr>
          <p:nvPr/>
        </p:nvPicPr>
        <p:blipFill>
          <a:blip r:embed="rId2"/>
          <a:stretch>
            <a:fillRect/>
          </a:stretch>
        </p:blipFill>
        <p:spPr>
          <a:xfrm>
            <a:off x="1774726" y="752200"/>
            <a:ext cx="9145016" cy="596207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extLst>
                    <a:ext uri="{9D8B030D-6E8A-4147-A177-3AD203B41FA5}">
                      <a16:colId xmlns:a16="http://schemas.microsoft.com/office/drawing/2014/main" val="20000"/>
                    </a:ext>
                  </a:extLst>
                </a:gridCol>
                <a:gridCol w="858639">
                  <a:extLst>
                    <a:ext uri="{9D8B030D-6E8A-4147-A177-3AD203B41FA5}">
                      <a16:colId xmlns:a16="http://schemas.microsoft.com/office/drawing/2014/main" val="20001"/>
                    </a:ext>
                  </a:extLst>
                </a:gridCol>
                <a:gridCol w="858639">
                  <a:extLst>
                    <a:ext uri="{9D8B030D-6E8A-4147-A177-3AD203B41FA5}">
                      <a16:colId xmlns:a16="http://schemas.microsoft.com/office/drawing/2014/main" val="20002"/>
                    </a:ext>
                  </a:extLst>
                </a:gridCol>
                <a:gridCol w="858639">
                  <a:extLst>
                    <a:ext uri="{9D8B030D-6E8A-4147-A177-3AD203B41FA5}">
                      <a16:colId xmlns:a16="http://schemas.microsoft.com/office/drawing/2014/main" val="20003"/>
                    </a:ext>
                  </a:extLst>
                </a:gridCol>
                <a:gridCol w="858639">
                  <a:extLst>
                    <a:ext uri="{9D8B030D-6E8A-4147-A177-3AD203B41FA5}">
                      <a16:colId xmlns:a16="http://schemas.microsoft.com/office/drawing/2014/main" val="20004"/>
                    </a:ext>
                  </a:extLst>
                </a:gridCol>
                <a:gridCol w="1000658">
                  <a:extLst>
                    <a:ext uri="{9D8B030D-6E8A-4147-A177-3AD203B41FA5}">
                      <a16:colId xmlns:a16="http://schemas.microsoft.com/office/drawing/2014/main" val="20005"/>
                    </a:ext>
                  </a:extLst>
                </a:gridCol>
                <a:gridCol w="859363">
                  <a:extLst>
                    <a:ext uri="{9D8B030D-6E8A-4147-A177-3AD203B41FA5}">
                      <a16:colId xmlns:a16="http://schemas.microsoft.com/office/drawing/2014/main" val="20006"/>
                    </a:ext>
                  </a:extLst>
                </a:gridCol>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负责项目管理工作，安排项目资源，对项目的规模、进度、工作量、质量、费用、风险、缺陷等进行控制，保证项目按计划运行，实现课程下达的项目目标</a:t>
            </a: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负责会议记录和录音</a:t>
            </a:r>
          </a:p>
        </p:txBody>
      </p:sp>
      <p:graphicFrame>
        <p:nvGraphicFramePr>
          <p:cNvPr id="11" name="表格 10"/>
          <p:cNvGraphicFramePr>
            <a:graphicFrameLocks noGrp="1"/>
          </p:cNvGraphicFramePr>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charset="0"/>
                          <a:cs typeface="Calibri" panose="020F050202020403020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charset="0"/>
                          <a:cs typeface="Calibri" panose="020F0502020204030204" charset="0"/>
                        </a:rPr>
                        <a:t>31501166</a:t>
                      </a:r>
                      <a:endParaRPr lang="en-US" altLang="en-US" sz="1050" b="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buNone/>
                      </a:pPr>
                      <a:r>
                        <a:rPr lang="en-US" sz="1050" b="0">
                          <a:latin typeface="Calibri" panose="020F0502020204030204" charset="0"/>
                          <a:cs typeface="Calibri" panose="020F0502020204030204" charset="0"/>
                        </a:rPr>
                        <a:t>15858276362</a:t>
                      </a:r>
                      <a:endParaRPr lang="en-US" altLang="en-US" sz="1050" b="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负责相关软件的学习及教学，阶段性培训成果的检查。</a:t>
            </a:r>
          </a:p>
        </p:txBody>
      </p:sp>
    </p:spTree>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p>
          <a:p>
            <a:r>
              <a:rPr lang="zh-CN" altLang="zh-CN" sz="1600" dirty="0"/>
              <a:t>负责计划软件配置管理活动，标识配置项，建立基线，进行版本和变更控制，保证相关人员能够方便地通过软件配置管理获得有用的信息</a:t>
            </a:r>
          </a:p>
        </p:txBody>
      </p:sp>
      <p:graphicFrame>
        <p:nvGraphicFramePr>
          <p:cNvPr id="12" name="表格 11"/>
          <p:cNvGraphicFramePr>
            <a:graphicFrameLocks noGrp="1"/>
          </p:cNvGraphicFramePr>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p>
          <a:p>
            <a:r>
              <a:rPr lang="zh-CN" altLang="zh-CN" sz="1600" dirty="0"/>
              <a:t>负责安排用户访谈，主要负责组织小组成员，了解他们的课余时间，安排访谈活动</a:t>
            </a:r>
          </a:p>
        </p:txBody>
      </p:sp>
      <p:graphicFrame>
        <p:nvGraphicFramePr>
          <p:cNvPr id="14" name="表格 13"/>
          <p:cNvGraphicFramePr>
            <a:graphicFrameLocks noGrp="1"/>
          </p:cNvGraphicFramePr>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extLst>
                    <a:ext uri="{9D8B030D-6E8A-4147-A177-3AD203B41FA5}">
                      <a16:colId xmlns:a16="http://schemas.microsoft.com/office/drawing/2014/main" val="20000"/>
                    </a:ext>
                  </a:extLst>
                </a:gridCol>
                <a:gridCol w="726440">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3425">
                  <a:extLst>
                    <a:ext uri="{9D8B030D-6E8A-4147-A177-3AD203B41FA5}">
                      <a16:colId xmlns:a16="http://schemas.microsoft.com/office/drawing/2014/main" val="20003"/>
                    </a:ext>
                  </a:extLst>
                </a:gridCol>
                <a:gridCol w="748030">
                  <a:extLst>
                    <a:ext uri="{9D8B030D-6E8A-4147-A177-3AD203B41FA5}">
                      <a16:colId xmlns:a16="http://schemas.microsoft.com/office/drawing/2014/main" val="20004"/>
                    </a:ext>
                  </a:extLst>
                </a:gridCol>
                <a:gridCol w="870585">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3430910" y="1197546"/>
          <a:ext cx="8573355" cy="5448300"/>
        </p:xfrm>
        <a:graphic>
          <a:graphicData uri="http://schemas.openxmlformats.org/drawingml/2006/table">
            <a:tbl>
              <a:tblPr/>
              <a:tblGrid>
                <a:gridCol w="1738674">
                  <a:extLst>
                    <a:ext uri="{9D8B030D-6E8A-4147-A177-3AD203B41FA5}">
                      <a16:colId xmlns:a16="http://schemas.microsoft.com/office/drawing/2014/main" val="20000"/>
                    </a:ext>
                  </a:extLst>
                </a:gridCol>
                <a:gridCol w="872928">
                  <a:extLst>
                    <a:ext uri="{9D8B030D-6E8A-4147-A177-3AD203B41FA5}">
                      <a16:colId xmlns:a16="http://schemas.microsoft.com/office/drawing/2014/main" val="20001"/>
                    </a:ext>
                  </a:extLst>
                </a:gridCol>
                <a:gridCol w="2762388">
                  <a:extLst>
                    <a:ext uri="{9D8B030D-6E8A-4147-A177-3AD203B41FA5}">
                      <a16:colId xmlns:a16="http://schemas.microsoft.com/office/drawing/2014/main" val="20002"/>
                    </a:ext>
                  </a:extLst>
                </a:gridCol>
                <a:gridCol w="1308878">
                  <a:extLst>
                    <a:ext uri="{9D8B030D-6E8A-4147-A177-3AD203B41FA5}">
                      <a16:colId xmlns:a16="http://schemas.microsoft.com/office/drawing/2014/main" val="20003"/>
                    </a:ext>
                  </a:extLst>
                </a:gridCol>
                <a:gridCol w="1890487">
                  <a:extLst>
                    <a:ext uri="{9D8B030D-6E8A-4147-A177-3AD203B41FA5}">
                      <a16:colId xmlns:a16="http://schemas.microsoft.com/office/drawing/2014/main" val="20004"/>
                    </a:ext>
                  </a:extLst>
                </a:gridCol>
              </a:tblGrid>
              <a:tr h="266700">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提出者</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所在地</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角色</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516987">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杨枨</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理</a:t>
                      </a:r>
                      <a:r>
                        <a:rPr lang="en-US" sz="1700" kern="100">
                          <a:effectLst/>
                          <a:latin typeface="Calibri" panose="020F0502020204030204" charset="0"/>
                          <a:ea typeface="宋体" panose="02010600030101010101" pitchFamily="2" charset="-122"/>
                          <a:cs typeface="Times New Roman" panose="02020603050405020304" pitchFamily="18" charset="0"/>
                        </a:rPr>
                        <a:t>4-506</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项目下达者以及教师用户代表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8493">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侯宏仑</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理</a:t>
                      </a:r>
                      <a:r>
                        <a:rPr lang="en-US" sz="1700" kern="100">
                          <a:effectLst/>
                          <a:latin typeface="Calibri" panose="020F0502020204030204" charset="0"/>
                          <a:ea typeface="宋体" panose="02010600030101010101" pitchFamily="2" charset="-122"/>
                          <a:cs typeface="Times New Roman" panose="02020603050405020304" pitchFamily="18" charset="0"/>
                        </a:rPr>
                        <a:t>4-501</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项目下达者</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助教陈栩</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charset="0"/>
                          <a:ea typeface="宋体" panose="02010600030101010101" pitchFamily="2" charset="-122"/>
                          <a:cs typeface="Times New Roman" panose="02020603050405020304" pitchFamily="18" charset="0"/>
                        </a:rPr>
                        <a:t>31601341@stu.zucc.edu.cn</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问源</a:t>
                      </a:r>
                      <a:r>
                        <a:rPr lang="en-US" sz="1700" kern="100">
                          <a:effectLst/>
                          <a:latin typeface="Calibri" panose="020F0502020204030204" charset="0"/>
                          <a:ea typeface="宋体" panose="02010600030101010101" pitchFamily="2" charset="-122"/>
                          <a:cs typeface="Times New Roman" panose="02020603050405020304" pitchFamily="18" charset="0"/>
                        </a:rPr>
                        <a:t>1-636</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助教冯一鸣</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solidFill>
                            <a:schemeClr val="tx1"/>
                          </a:solidFill>
                          <a:effectLst/>
                          <a:latin typeface="Calibri" panose="020F0502020204030204" charset="0"/>
                          <a:ea typeface="宋体" panose="02010600030101010101" pitchFamily="2" charset="-122"/>
                          <a:cs typeface="Times New Roman" panose="02020603050405020304" pitchFamily="18" charset="0"/>
                        </a:rPr>
                        <a:t>31601390@stu.zucc.edu.cn</a:t>
                      </a:r>
                      <a:endParaRPr lang="zh-CN" sz="17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弘毅</a:t>
                      </a:r>
                      <a:r>
                        <a:rPr lang="en-US" sz="1700" kern="100">
                          <a:effectLst/>
                          <a:latin typeface="Calibri" panose="020F0502020204030204" charset="0"/>
                          <a:ea typeface="宋体" panose="02010600030101010101" pitchFamily="2" charset="-122"/>
                          <a:cs typeface="Times New Roman" panose="02020603050405020304" pitchFamily="18" charset="0"/>
                        </a:rPr>
                        <a:t>1-610</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助教陈妍蓝</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charset="0"/>
                          <a:ea typeface="宋体" panose="02010600030101010101" pitchFamily="2" charset="-122"/>
                          <a:cs typeface="Times New Roman" panose="02020603050405020304" pitchFamily="18" charset="0"/>
                        </a:rPr>
                        <a:t>31501391@stu.zucc.edu.cn</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问源</a:t>
                      </a:r>
                      <a:r>
                        <a:rPr lang="en-US" sz="1700" kern="100">
                          <a:effectLst/>
                          <a:latin typeface="Calibri" panose="020F0502020204030204" charset="0"/>
                          <a:ea typeface="宋体" panose="02010600030101010101" pitchFamily="2" charset="-122"/>
                          <a:cs typeface="Times New Roman" panose="02020603050405020304" pitchFamily="18" charset="0"/>
                        </a:rPr>
                        <a:t>1-646</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6700">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陈尚辉</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管理员用户代表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吕迪</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求真</a:t>
                      </a:r>
                      <a:r>
                        <a:rPr lang="en-US" sz="1700" kern="100">
                          <a:effectLst/>
                          <a:latin typeface="Calibri" panose="020F0502020204030204" charset="0"/>
                          <a:ea typeface="宋体" panose="02010600030101010101" pitchFamily="2" charset="-122"/>
                          <a:cs typeface="Times New Roman" panose="02020603050405020304" pitchFamily="18" charset="0"/>
                        </a:rPr>
                        <a:t>1-125</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学生用户代表，软件工程专业在读学生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周朴杰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700" kern="100" dirty="0" smtClean="0">
                          <a:effectLst/>
                          <a:latin typeface="Calibri" panose="020F0502020204030204" charset="0"/>
                          <a:ea typeface="宋体" panose="02010600030101010101" pitchFamily="2" charset="-122"/>
                          <a:cs typeface="Times New Roman" panose="02020603050405020304" pitchFamily="18" charset="0"/>
                        </a:rPr>
                        <a:t>致远</a:t>
                      </a:r>
                      <a:r>
                        <a:rPr lang="en-US" sz="1700" kern="100" dirty="0" smtClean="0">
                          <a:effectLst/>
                          <a:latin typeface="Calibri" panose="020F0502020204030204" charset="0"/>
                          <a:ea typeface="宋体" panose="02010600030101010101" pitchFamily="2" charset="-122"/>
                          <a:cs typeface="Times New Roman" panose="02020603050405020304" pitchFamily="18" charset="0"/>
                        </a:rPr>
                        <a:t>1-301</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charset="0"/>
                          <a:ea typeface="宋体" panose="02010600030101010101" pitchFamily="2" charset="-122"/>
                          <a:cs typeface="Times New Roman" panose="02020603050405020304" pitchFamily="18" charset="0"/>
                        </a:rPr>
                        <a:t>游客用户代表，法学专业就读学生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p>
        </p:txBody>
      </p:sp>
    </p:spTree>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extLst>
                    <a:ext uri="{9D8B030D-6E8A-4147-A177-3AD203B41FA5}">
                      <a16:colId xmlns:a16="http://schemas.microsoft.com/office/drawing/2014/main" val="20000"/>
                    </a:ext>
                  </a:extLst>
                </a:gridCol>
                <a:gridCol w="1264363">
                  <a:extLst>
                    <a:ext uri="{9D8B030D-6E8A-4147-A177-3AD203B41FA5}">
                      <a16:colId xmlns:a16="http://schemas.microsoft.com/office/drawing/2014/main" val="20001"/>
                    </a:ext>
                  </a:extLst>
                </a:gridCol>
                <a:gridCol w="1311777">
                  <a:extLst>
                    <a:ext uri="{9D8B030D-6E8A-4147-A177-3AD203B41FA5}">
                      <a16:colId xmlns:a16="http://schemas.microsoft.com/office/drawing/2014/main" val="20002"/>
                    </a:ext>
                  </a:extLst>
                </a:gridCol>
                <a:gridCol w="1299408">
                  <a:extLst>
                    <a:ext uri="{9D8B030D-6E8A-4147-A177-3AD203B41FA5}">
                      <a16:colId xmlns:a16="http://schemas.microsoft.com/office/drawing/2014/main" val="20003"/>
                    </a:ext>
                  </a:extLst>
                </a:gridCol>
                <a:gridCol w="1241687">
                  <a:extLst>
                    <a:ext uri="{9D8B030D-6E8A-4147-A177-3AD203B41FA5}">
                      <a16:colId xmlns:a16="http://schemas.microsoft.com/office/drawing/2014/main" val="20004"/>
                    </a:ext>
                  </a:extLst>
                </a:gridCol>
                <a:gridCol w="1201832">
                  <a:extLst>
                    <a:ext uri="{9D8B030D-6E8A-4147-A177-3AD203B41FA5}">
                      <a16:colId xmlns:a16="http://schemas.microsoft.com/office/drawing/2014/main" val="20005"/>
                    </a:ext>
                  </a:extLst>
                </a:gridCol>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0"/>
                  </a:ext>
                </a:extLst>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charset="0"/>
                          <a:cs typeface="Calibri" panose="020F050202020403020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charset="0"/>
                          <a:cs typeface="Calibri" panose="020F050202020403020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extLst>
                    <a:ext uri="{9D8B030D-6E8A-4147-A177-3AD203B41FA5}">
                      <a16:colId xmlns:a16="http://schemas.microsoft.com/office/drawing/2014/main" val="20000"/>
                    </a:ext>
                  </a:extLst>
                </a:gridCol>
                <a:gridCol w="1016444">
                  <a:extLst>
                    <a:ext uri="{9D8B030D-6E8A-4147-A177-3AD203B41FA5}">
                      <a16:colId xmlns:a16="http://schemas.microsoft.com/office/drawing/2014/main" val="20001"/>
                    </a:ext>
                  </a:extLst>
                </a:gridCol>
                <a:gridCol w="1138225">
                  <a:extLst>
                    <a:ext uri="{9D8B030D-6E8A-4147-A177-3AD203B41FA5}">
                      <a16:colId xmlns:a16="http://schemas.microsoft.com/office/drawing/2014/main" val="20002"/>
                    </a:ext>
                  </a:extLst>
                </a:gridCol>
                <a:gridCol w="1769779">
                  <a:extLst>
                    <a:ext uri="{9D8B030D-6E8A-4147-A177-3AD203B41FA5}">
                      <a16:colId xmlns:a16="http://schemas.microsoft.com/office/drawing/2014/main" val="20003"/>
                    </a:ext>
                  </a:extLst>
                </a:gridCol>
                <a:gridCol w="1071323">
                  <a:extLst>
                    <a:ext uri="{9D8B030D-6E8A-4147-A177-3AD203B41FA5}">
                      <a16:colId xmlns:a16="http://schemas.microsoft.com/office/drawing/2014/main" val="20004"/>
                    </a:ext>
                  </a:extLst>
                </a:gridCol>
                <a:gridCol w="1331794">
                  <a:extLst>
                    <a:ext uri="{9D8B030D-6E8A-4147-A177-3AD203B41FA5}">
                      <a16:colId xmlns:a16="http://schemas.microsoft.com/office/drawing/2014/main" val="20005"/>
                    </a:ext>
                  </a:extLst>
                </a:gridCol>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extLst>
                    <a:ext uri="{9D8B030D-6E8A-4147-A177-3AD203B41FA5}">
                      <a16:colId xmlns:a16="http://schemas.microsoft.com/office/drawing/2014/main" val="20000"/>
                    </a:ext>
                  </a:extLst>
                </a:gridCol>
                <a:gridCol w="1530188">
                  <a:extLst>
                    <a:ext uri="{9D8B030D-6E8A-4147-A177-3AD203B41FA5}">
                      <a16:colId xmlns:a16="http://schemas.microsoft.com/office/drawing/2014/main" val="20001"/>
                    </a:ext>
                  </a:extLst>
                </a:gridCol>
                <a:gridCol w="1530188">
                  <a:extLst>
                    <a:ext uri="{9D8B030D-6E8A-4147-A177-3AD203B41FA5}">
                      <a16:colId xmlns:a16="http://schemas.microsoft.com/office/drawing/2014/main" val="20002"/>
                    </a:ext>
                  </a:extLst>
                </a:gridCol>
                <a:gridCol w="2254508">
                  <a:extLst>
                    <a:ext uri="{9D8B030D-6E8A-4147-A177-3AD203B41FA5}">
                      <a16:colId xmlns:a16="http://schemas.microsoft.com/office/drawing/2014/main" val="20003"/>
                    </a:ext>
                  </a:extLst>
                </a:gridCol>
                <a:gridCol w="2254508">
                  <a:extLst>
                    <a:ext uri="{9D8B030D-6E8A-4147-A177-3AD203B41FA5}">
                      <a16:colId xmlns:a16="http://schemas.microsoft.com/office/drawing/2014/main" val="20004"/>
                    </a:ext>
                  </a:extLst>
                </a:gridCol>
                <a:gridCol w="2114201">
                  <a:extLst>
                    <a:ext uri="{9D8B030D-6E8A-4147-A177-3AD203B41FA5}">
                      <a16:colId xmlns:a16="http://schemas.microsoft.com/office/drawing/2014/main" val="20005"/>
                    </a:ext>
                  </a:extLst>
                </a:gridCol>
              </a:tblGrid>
              <a:tr h="534106">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参数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定性描述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进度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成本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质量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562217">
                <a:tc rowSpan="3">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等级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charset="0"/>
                          <a:ea typeface="宋体" panose="02010600030101010101" pitchFamily="2" charset="-122"/>
                          <a:cs typeface="Times New Roman" panose="02020603050405020304" pitchFamily="18" charset="0"/>
                        </a:rPr>
                        <a:t>1~3</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表示发生的可能性，严重性，不可控性，风险等级的划分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p>
                  </a:txBody>
                  <a:tcPr/>
                </a:tc>
                <a:tc rowSpan="3" hMerge="1">
                  <a:txBody>
                    <a:bodyPr/>
                    <a:lstStyle/>
                    <a:p>
                      <a:endParaRPr lang="zh-CN"/>
                    </a:p>
                  </a:txBody>
                  <a:tcPr/>
                </a:tc>
                <a:tc rowSpan="3" hMerge="1">
                  <a:txBody>
                    <a:bodyPr/>
                    <a:lstStyle/>
                    <a:p>
                      <a:endParaRPr lang="zh-CN"/>
                    </a:p>
                  </a:txBody>
                  <a:tcPr/>
                </a:tc>
                <a:extLst>
                  <a:ext uri="{0D108BD9-81ED-4DB2-BD59-A6C34878D82A}">
                    <a16:rowId xmlns:a16="http://schemas.microsoft.com/office/drawing/2014/main" val="10001"/>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charset="0"/>
                          <a:ea typeface="宋体" panose="02010600030101010101" pitchFamily="2" charset="-122"/>
                          <a:cs typeface="Times New Roman" panose="02020603050405020304" pitchFamily="18" charset="0"/>
                        </a:rPr>
                        <a:t>3~6</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2"/>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charset="0"/>
                          <a:ea typeface="宋体" panose="02010600030101010101" pitchFamily="2" charset="-122"/>
                          <a:cs typeface="Times New Roman" panose="02020603050405020304" pitchFamily="18" charset="0"/>
                        </a:rPr>
                        <a:t>6~10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3"/>
                  </a:ext>
                </a:extLst>
              </a:tr>
              <a:tr h="955769">
                <a:tc rowSpan="2">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进度延期半个月以上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成本超支</a:t>
                      </a:r>
                      <a:r>
                        <a:rPr lang="en-US" sz="2000" kern="100">
                          <a:effectLst/>
                          <a:latin typeface="Calibri" panose="020F0502020204030204" charset="0"/>
                          <a:ea typeface="宋体" panose="02010600030101010101" pitchFamily="2" charset="-122"/>
                          <a:cs typeface="Times New Roman" panose="02020603050405020304" pitchFamily="18" charset="0"/>
                        </a:rPr>
                        <a:t>20%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项目最终结果实际无法使用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charset="0"/>
                          <a:ea typeface="宋体" panose="02010600030101010101" pitchFamily="2" charset="-122"/>
                          <a:cs typeface="Times New Roman" panose="02020603050405020304" pitchFamily="18" charset="0"/>
                        </a:rPr>
                        <a:t>3</a:t>
                      </a:r>
                      <a:r>
                        <a:rPr lang="zh-CN" sz="2000" kern="100">
                          <a:effectLst/>
                          <a:latin typeface="Calibri" panose="020F050202020403020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6787">
                <a:tc vMerge="1">
                  <a:txBody>
                    <a:bodyPr/>
                    <a:lstStyle/>
                    <a:p>
                      <a:endParaRPr lang="zh-CN"/>
                    </a:p>
                  </a:txBody>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进度延期三天以上一周以内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charset="0"/>
                          <a:ea typeface="宋体" panose="02010600030101010101" pitchFamily="2" charset="-122"/>
                          <a:cs typeface="Times New Roman" panose="02020603050405020304" pitchFamily="18" charset="0"/>
                        </a:rPr>
                        <a:t>5%</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仅有要求极其严格的应用受到影响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charset="0"/>
                          <a:ea typeface="宋体" panose="02010600030101010101" pitchFamily="2" charset="-122"/>
                          <a:cs typeface="Times New Roman" panose="02020603050405020304" pitchFamily="18" charset="0"/>
                        </a:rPr>
                        <a:t>5</a:t>
                      </a:r>
                      <a:r>
                        <a:rPr lang="zh-CN" sz="2000" kern="100" dirty="0">
                          <a:effectLst/>
                          <a:latin typeface="Calibri" panose="020F050202020403020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p>
        </p:txBody>
      </p:sp>
      <p:pic>
        <p:nvPicPr>
          <p:cNvPr id="15" name="图片 14"/>
          <p:cNvPicPr>
            <a:picLocks noChangeAspect="1"/>
          </p:cNvPicPr>
          <p:nvPr/>
        </p:nvPicPr>
        <p:blipFill>
          <a:blip r:embed="rId2"/>
          <a:stretch>
            <a:fillRect/>
          </a:stretch>
        </p:blipFill>
        <p:spPr>
          <a:xfrm>
            <a:off x="4583038" y="837506"/>
            <a:ext cx="7064816" cy="5520800"/>
          </a:xfrm>
          <a:prstGeom prst="rect">
            <a:avLst/>
          </a:prstGeom>
        </p:spPr>
      </p:pic>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p>
          <a:p>
            <a:r>
              <a:rPr lang="zh-CN" altLang="zh-CN" dirty="0"/>
              <a:t>当文档的内容有了模块的增加、补充等，子版本号加一。</a:t>
            </a:r>
          </a:p>
          <a:p>
            <a:r>
              <a:rPr lang="zh-CN" altLang="zh-CN" dirty="0"/>
              <a:t>当文档的内容有了小修改，如修正了纰漏等，修正版本号加一。</a:t>
            </a:r>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p>
          <a:p>
            <a:r>
              <a:rPr lang="en-US" altLang="zh-CN" sz="2000" dirty="0"/>
              <a:t>-develop</a:t>
            </a:r>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p>
        </p:txBody>
      </p:sp>
      <p:sp>
        <p:nvSpPr>
          <p:cNvPr id="23" name="矩形 22"/>
          <p:cNvSpPr/>
          <p:nvPr/>
        </p:nvSpPr>
        <p:spPr>
          <a:xfrm>
            <a:off x="2469060" y="3717826"/>
            <a:ext cx="8666706" cy="1938992"/>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a:t>
            </a:r>
            <a:r>
              <a:rPr lang="zh-CN" altLang="zh-CN" sz="2000" dirty="0" smtClean="0"/>
              <a:t>，</a:t>
            </a:r>
            <a:r>
              <a:rPr lang="zh-CN" altLang="en-US" sz="2000" dirty="0" smtClean="0"/>
              <a:t>分分支为</a:t>
            </a:r>
            <a:r>
              <a:rPr lang="en-US" altLang="zh-CN" sz="2000" dirty="0" smtClean="0"/>
              <a:t>develop</a:t>
            </a:r>
            <a:r>
              <a:rPr lang="zh-CN" altLang="zh-CN" sz="2000" dirty="0" smtClean="0"/>
              <a:t>。</a:t>
            </a:r>
            <a:r>
              <a:rPr lang="zh-CN" altLang="en-US" sz="2000" dirty="0" smtClean="0"/>
              <a:t>最终由配置管理员进行整合</a:t>
            </a:r>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组内工作</a:t>
            </a: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550590" y="934188"/>
          <a:ext cx="10873208" cy="5770922"/>
        </p:xfrm>
        <a:graphic>
          <a:graphicData uri="http://schemas.openxmlformats.org/drawingml/2006/table">
            <a:tbl>
              <a:tblPr/>
              <a:tblGrid>
                <a:gridCol w="3231673">
                  <a:extLst>
                    <a:ext uri="{9D8B030D-6E8A-4147-A177-3AD203B41FA5}">
                      <a16:colId xmlns:a16="http://schemas.microsoft.com/office/drawing/2014/main" val="20000"/>
                    </a:ext>
                  </a:extLst>
                </a:gridCol>
                <a:gridCol w="2000866">
                  <a:extLst>
                    <a:ext uri="{9D8B030D-6E8A-4147-A177-3AD203B41FA5}">
                      <a16:colId xmlns:a16="http://schemas.microsoft.com/office/drawing/2014/main" val="20001"/>
                    </a:ext>
                  </a:extLst>
                </a:gridCol>
                <a:gridCol w="3093063">
                  <a:extLst>
                    <a:ext uri="{9D8B030D-6E8A-4147-A177-3AD203B41FA5}">
                      <a16:colId xmlns:a16="http://schemas.microsoft.com/office/drawing/2014/main" val="20002"/>
                    </a:ext>
                  </a:extLst>
                </a:gridCol>
                <a:gridCol w="2547606">
                  <a:extLst>
                    <a:ext uri="{9D8B030D-6E8A-4147-A177-3AD203B41FA5}">
                      <a16:colId xmlns:a16="http://schemas.microsoft.com/office/drawing/2014/main" val="20003"/>
                    </a:ext>
                  </a:extLst>
                </a:gridCol>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39466">
                <a:tc>
                  <a:txBody>
                    <a:bodyPr/>
                    <a:lstStyle/>
                    <a:p>
                      <a:pPr>
                        <a:buNone/>
                      </a:pPr>
                      <a:r>
                        <a:rPr lang="zh-CN" sz="1600" dirty="0" smtClean="0">
                          <a:solidFill>
                            <a:schemeClr val="tx1"/>
                          </a:solidFill>
                          <a:uFillTx/>
                          <a:ea typeface="宋体" panose="02010600030101010101" pitchFamily="2" charset="-122"/>
                          <a:sym typeface="+mn-ea"/>
                        </a:rPr>
                        <a:t>编制《可行性分析报告》</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Calibri" panose="020F0502020204030204"/>
                          <a:ea typeface="宋体" panose="02010600030101010101" pitchFamily="2" charset="-122"/>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466">
                <a:tc>
                  <a:txBody>
                    <a:bodyPr/>
                    <a:lstStyle/>
                    <a:p>
                      <a:pPr>
                        <a:buNone/>
                      </a:pPr>
                      <a:r>
                        <a:rPr lang="zh-CN" altLang="en-US" sz="1600" dirty="0" smtClean="0"/>
                        <a:t>编制《项目章程》，启动项目</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466">
                <a:tc>
                  <a:txBody>
                    <a:bodyPr/>
                    <a:lstStyle/>
                    <a:p>
                      <a:pPr>
                        <a:buNone/>
                      </a:pPr>
                      <a:r>
                        <a:rPr lang="zh-CN" altLang="en-US" sz="1600" dirty="0" smtClean="0"/>
                        <a:t>编制《总体项目计划》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466">
                <a:tc>
                  <a:txBody>
                    <a:bodyPr/>
                    <a:lstStyle/>
                    <a:p>
                      <a:pPr>
                        <a:buNone/>
                      </a:pPr>
                      <a:r>
                        <a:rPr lang="zh-CN" altLang="en-US" sz="1600" dirty="0" smtClean="0"/>
                        <a:t>编制《质量保证计划》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466">
                <a:tc>
                  <a:txBody>
                    <a:bodyPr/>
                    <a:lstStyle/>
                    <a:p>
                      <a:pPr>
                        <a:buNone/>
                      </a:pPr>
                      <a:r>
                        <a:rPr lang="zh-CN" altLang="en-US" sz="1600" dirty="0" smtClean="0"/>
                        <a:t>完成本项目《需求开发计划》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466">
                <a:tc>
                  <a:txBody>
                    <a:bodyPr/>
                    <a:lstStyle/>
                    <a:p>
                      <a:pPr>
                        <a:buNone/>
                      </a:pPr>
                      <a:r>
                        <a:rPr lang="zh-CN" altLang="en-US" sz="1600" dirty="0" smtClean="0"/>
                        <a:t>完成本项目《愿景与</a:t>
                      </a:r>
                      <a:r>
                        <a:rPr lang="zh-CN" altLang="en-US" sz="1600" kern="1200" dirty="0" smtClean="0">
                          <a:solidFill>
                            <a:schemeClr val="tx1"/>
                          </a:solidFill>
                          <a:latin typeface="+mn-lt"/>
                          <a:ea typeface="+mn-ea"/>
                          <a:cs typeface="+mn-cs"/>
                        </a:rPr>
                        <a:t>范围文档</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9466">
                <a:tc>
                  <a:txBody>
                    <a:bodyPr/>
                    <a:lstStyle/>
                    <a:p>
                      <a:pPr>
                        <a:buNone/>
                      </a:pPr>
                      <a:r>
                        <a:rPr lang="zh-CN" altLang="en-US" sz="1600" dirty="0" smtClean="0"/>
                        <a:t>完成本项目《软件</a:t>
                      </a:r>
                      <a:r>
                        <a:rPr lang="zh-CN" altLang="en-US" sz="1600" kern="1200" dirty="0" smtClean="0">
                          <a:solidFill>
                            <a:schemeClr val="tx1"/>
                          </a:solidFill>
                          <a:latin typeface="+mn-lt"/>
                          <a:ea typeface="+mn-ea"/>
                          <a:cs typeface="+mn-cs"/>
                        </a:rPr>
                        <a:t>需求规格说明</a:t>
                      </a:r>
                      <a:r>
                        <a:rPr lang="zh-CN" altLang="en-US" sz="1600" dirty="0" smtClean="0"/>
                        <a:t>书》</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466">
                <a:tc>
                  <a:txBody>
                    <a:bodyPr/>
                    <a:lstStyle/>
                    <a:p>
                      <a:pPr>
                        <a:buNone/>
                      </a:pPr>
                      <a:r>
                        <a:rPr lang="zh-CN" altLang="en-US" sz="1600" dirty="0" smtClean="0"/>
                        <a:t>完成本项目《</a:t>
                      </a:r>
                      <a:r>
                        <a:rPr lang="zh-CN" altLang="en-US" sz="1600" kern="1200" dirty="0" smtClean="0">
                          <a:solidFill>
                            <a:schemeClr val="tx1"/>
                          </a:solidFill>
                          <a:latin typeface="+mn-lt"/>
                          <a:ea typeface="+mn-ea"/>
                          <a:cs typeface="+mn-cs"/>
                        </a:rPr>
                        <a:t>测试用例</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a:t>
                      </a:r>
                      <a:r>
                        <a:rPr lang="zh-CN" sz="1600" kern="1200" dirty="0" smtClean="0">
                          <a:solidFill>
                            <a:schemeClr val="tx1"/>
                          </a:solidFill>
                          <a:latin typeface="+mn-lt"/>
                          <a:ea typeface="+mn-ea"/>
                          <a:cs typeface="+mn-cs"/>
                          <a:sym typeface="+mn-ea"/>
                        </a:rPr>
                        <a:t>《用户手册》</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9466">
                <a:tc>
                  <a:txBody>
                    <a:bodyPr/>
                    <a:lstStyle/>
                    <a:p>
                      <a:pPr>
                        <a:buNone/>
                      </a:pPr>
                      <a:r>
                        <a:rPr lang="zh-CN" sz="1600" kern="1200" dirty="0" smtClean="0">
                          <a:solidFill>
                            <a:schemeClr val="tx1"/>
                          </a:solidFill>
                          <a:latin typeface="+mn-lt"/>
                          <a:ea typeface="+mn-ea"/>
                          <a:cs typeface="+mn-cs"/>
                          <a:sym typeface="+mn-ea"/>
                        </a:rPr>
                        <a:t>完成本项目《需求变更影响报告》</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200" dirty="0">
                          <a:solidFill>
                            <a:schemeClr val="tx1"/>
                          </a:solidFill>
                          <a:latin typeface="+mn-lt"/>
                          <a:ea typeface="+mn-ea"/>
                          <a:cs typeface="+mn-cs"/>
                        </a:rPr>
                        <a:t>苏雨豪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《测试计划》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通过最终评审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《工程部署计划》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《培训计划》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《系统维护计划》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提交《项目总结报告》</a:t>
                      </a:r>
                      <a:endParaRPr lang="zh-CN" altLang="en-US" sz="1600" dirty="0" smtClean="0">
                        <a:solidFill>
                          <a:schemeClr val="tx1"/>
                        </a:solidFill>
                        <a:uFillTx/>
                        <a:ea typeface="+mn-ea"/>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通过组内评审会议</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7" name="TextBox 6"/>
          <p:cNvSpPr txBox="1"/>
          <p:nvPr/>
        </p:nvSpPr>
        <p:spPr>
          <a:xfrm>
            <a:off x="6383238" y="134194"/>
            <a:ext cx="5142915" cy="800219"/>
          </a:xfrm>
          <a:prstGeom prst="rect">
            <a:avLst/>
          </a:prstGeom>
          <a:noFill/>
        </p:spPr>
        <p:txBody>
          <a:bodyPr wrap="square" rtlCol="0">
            <a:spAutoFit/>
          </a:bodyPr>
          <a:lstStyle/>
          <a:p>
            <a:pPr>
              <a:lnSpc>
                <a:spcPct val="115000"/>
              </a:lnSpc>
              <a:spcAft>
                <a:spcPts val="1000"/>
              </a:spcAft>
            </a:pPr>
            <a:r>
              <a:rPr lang="zh-CN" altLang="zh-CN" sz="20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000" dirty="0">
              <a:latin typeface="Cambria" panose="02040503050406030204" pitchFamily="18" charset="0"/>
              <a:ea typeface="宋体" panose="02010600030101010101" pitchFamily="2" charset="-122"/>
              <a:cs typeface="Times New Roman" panose="02020603050405020304" pitchFamily="18" charset="0"/>
            </a:endParaRPr>
          </a:p>
        </p:txBody>
      </p:sp>
    </p:spTree>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范围</a:t>
            </a:r>
            <a:r>
              <a:rPr lang="zh-CN" altLang="en-US" sz="2665" dirty="0" smtClean="0">
                <a:solidFill>
                  <a:srgbClr val="183A5D"/>
                </a:solidFill>
                <a:latin typeface="微软雅黑" panose="020B0503020204020204" pitchFamily="34" charset="-122"/>
                <a:ea typeface="微软雅黑" panose="020B0503020204020204" pitchFamily="34" charset="-122"/>
              </a:rPr>
              <a:t>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extLst>
                    <a:ext uri="{9D8B030D-6E8A-4147-A177-3AD203B41FA5}">
                      <a16:colId xmlns:a16="http://schemas.microsoft.com/office/drawing/2014/main" val="20000"/>
                    </a:ext>
                  </a:extLst>
                </a:gridCol>
                <a:gridCol w="5617210">
                  <a:extLst>
                    <a:ext uri="{9D8B030D-6E8A-4147-A177-3AD203B41FA5}">
                      <a16:colId xmlns:a16="http://schemas.microsoft.com/office/drawing/2014/main" val="20001"/>
                    </a:ext>
                  </a:extLst>
                </a:gridCol>
              </a:tblGrid>
              <a:tr h="411480">
                <a:tc>
                  <a:txBody>
                    <a:bodyPr/>
                    <a:lstStyle/>
                    <a:p>
                      <a:pPr>
                        <a:buNone/>
                      </a:pPr>
                      <a:r>
                        <a:rPr lang="zh-CN" altLang="en-US" sz="1600" dirty="0"/>
                        <a:t>阶段</a:t>
                      </a:r>
                    </a:p>
                  </a:txBody>
                  <a:tcPr/>
                </a:tc>
                <a:tc>
                  <a:txBody>
                    <a:bodyPr/>
                    <a:lstStyle/>
                    <a:p>
                      <a:pPr>
                        <a:buNone/>
                      </a:pPr>
                      <a:r>
                        <a:rPr lang="zh-CN" altLang="en-US" sz="1600"/>
                        <a:t>交付物</a:t>
                      </a:r>
                    </a:p>
                  </a:txBody>
                  <a:tcPr/>
                </a:tc>
                <a:extLst>
                  <a:ext uri="{0D108BD9-81ED-4DB2-BD59-A6C34878D82A}">
                    <a16:rowId xmlns:a16="http://schemas.microsoft.com/office/drawing/2014/main" val="10000"/>
                  </a:ext>
                </a:extLst>
              </a:tr>
              <a:tr h="385460">
                <a:tc>
                  <a:txBody>
                    <a:bodyPr/>
                    <a:lstStyle/>
                    <a:p>
                      <a:pPr algn="ctr">
                        <a:buNone/>
                      </a:pPr>
                      <a:r>
                        <a:rPr lang="zh-CN" sz="1600" dirty="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1"/>
                  </a:ext>
                </a:extLst>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smtClean="0"/>
                        <a:t>编制《项目章程》，启动项目</a:t>
                      </a:r>
                      <a:endParaRPr lang="zh-CN" altLang="en-US" sz="1600" dirty="0"/>
                    </a:p>
                  </a:txBody>
                  <a:tcPr/>
                </a:tc>
                <a:extLst>
                  <a:ext uri="{0D108BD9-81ED-4DB2-BD59-A6C34878D82A}">
                    <a16:rowId xmlns:a16="http://schemas.microsoft.com/office/drawing/2014/main" val="10002"/>
                  </a:ext>
                </a:extLst>
              </a:tr>
              <a:tr h="365760">
                <a:tc vMerge="1">
                  <a:txBody>
                    <a:bodyPr/>
                    <a:lstStyle/>
                    <a:p>
                      <a:endParaRPr lang="zh-CN"/>
                    </a:p>
                  </a:txBody>
                  <a:tcPr/>
                </a:tc>
                <a:tc>
                  <a:txBody>
                    <a:bodyPr/>
                    <a:lstStyle/>
                    <a:p>
                      <a:pPr>
                        <a:buNone/>
                      </a:pPr>
                      <a:r>
                        <a:rPr lang="zh-CN" altLang="en-US" sz="1600" dirty="0"/>
                        <a:t>编制《总体项目计划》</a:t>
                      </a:r>
                    </a:p>
                  </a:txBody>
                  <a:tcPr/>
                </a:tc>
                <a:extLst>
                  <a:ext uri="{0D108BD9-81ED-4DB2-BD59-A6C34878D82A}">
                    <a16:rowId xmlns:a16="http://schemas.microsoft.com/office/drawing/2014/main" val="10003"/>
                  </a:ext>
                </a:extLst>
              </a:tr>
              <a:tr h="365760">
                <a:tc vMerge="1">
                  <a:txBody>
                    <a:bodyPr/>
                    <a:lstStyle/>
                    <a:p>
                      <a:endParaRPr lang="zh-CN"/>
                    </a:p>
                  </a:txBody>
                  <a:tcPr/>
                </a:tc>
                <a:tc>
                  <a:txBody>
                    <a:bodyPr/>
                    <a:lstStyle/>
                    <a:p>
                      <a:pPr>
                        <a:buNone/>
                      </a:pPr>
                      <a:r>
                        <a:rPr lang="zh-CN" altLang="en-US" sz="1600" dirty="0"/>
                        <a:t>编制《质量保证计划》</a:t>
                      </a:r>
                    </a:p>
                  </a:txBody>
                  <a:tcPr/>
                </a:tc>
                <a:extLst>
                  <a:ext uri="{0D108BD9-81ED-4DB2-BD59-A6C34878D82A}">
                    <a16:rowId xmlns:a16="http://schemas.microsoft.com/office/drawing/2014/main" val="10004"/>
                  </a:ext>
                </a:extLst>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完成本项目《需求开发计划》</a:t>
                      </a:r>
                    </a:p>
                  </a:txBody>
                  <a:tcPr/>
                </a:tc>
                <a:extLst>
                  <a:ext uri="{0D108BD9-81ED-4DB2-BD59-A6C34878D82A}">
                    <a16:rowId xmlns:a16="http://schemas.microsoft.com/office/drawing/2014/main" val="10005"/>
                  </a:ext>
                </a:extLst>
              </a:tr>
              <a:tr h="379193">
                <a:tc vMerge="1">
                  <a:txBody>
                    <a:bodyPr/>
                    <a:lstStyle/>
                    <a:p>
                      <a:endParaRPr lang="zh-CN"/>
                    </a:p>
                  </a:txBody>
                  <a:tcPr/>
                </a:tc>
                <a:tc>
                  <a:txBody>
                    <a:bodyPr/>
                    <a:lstStyle/>
                    <a:p>
                      <a:pPr>
                        <a:buNone/>
                      </a:pPr>
                      <a:r>
                        <a:rPr lang="zh-CN" altLang="en-US" sz="1600" dirty="0"/>
                        <a:t>完成本项目</a:t>
                      </a:r>
                      <a:r>
                        <a:rPr lang="zh-CN" altLang="en-US" sz="1600" dirty="0" smtClean="0"/>
                        <a:t>《愿景与范围文档》</a:t>
                      </a:r>
                      <a:endParaRPr lang="zh-CN" altLang="en-US" sz="1600" dirty="0"/>
                    </a:p>
                  </a:txBody>
                  <a:tcPr/>
                </a:tc>
                <a:extLst>
                  <a:ext uri="{0D108BD9-81ED-4DB2-BD59-A6C34878D82A}">
                    <a16:rowId xmlns:a16="http://schemas.microsoft.com/office/drawing/2014/main" val="10006"/>
                  </a:ext>
                </a:extLst>
              </a:tr>
              <a:tr h="365760">
                <a:tc vMerge="1">
                  <a:txBody>
                    <a:bodyPr/>
                    <a:lstStyle/>
                    <a:p>
                      <a:endParaRPr lang="zh-CN"/>
                    </a:p>
                  </a:txBody>
                  <a:tcPr/>
                </a:tc>
                <a:tc>
                  <a:txBody>
                    <a:bodyPr/>
                    <a:lstStyle/>
                    <a:p>
                      <a:pPr>
                        <a:buNone/>
                      </a:pPr>
                      <a:r>
                        <a:rPr lang="zh-CN" altLang="en-US" sz="1600" dirty="0"/>
                        <a:t>完成本项目《软件需求规格说明书》</a:t>
                      </a:r>
                    </a:p>
                  </a:txBody>
                  <a:tcPr/>
                </a:tc>
                <a:extLst>
                  <a:ext uri="{0D108BD9-81ED-4DB2-BD59-A6C34878D82A}">
                    <a16:rowId xmlns:a16="http://schemas.microsoft.com/office/drawing/2014/main" val="10007"/>
                  </a:ext>
                </a:extLst>
              </a:tr>
              <a:tr h="365760">
                <a:tc vMerge="1">
                  <a:txBody>
                    <a:bodyPr/>
                    <a:lstStyle/>
                    <a:p>
                      <a:endParaRPr lang="zh-CN"/>
                    </a:p>
                  </a:txBody>
                  <a:tcPr/>
                </a:tc>
                <a:tc>
                  <a:txBody>
                    <a:bodyPr/>
                    <a:lstStyle/>
                    <a:p>
                      <a:pPr>
                        <a:buNone/>
                      </a:pPr>
                      <a:r>
                        <a:rPr lang="zh-CN" altLang="en-US" sz="1600" dirty="0"/>
                        <a:t>完成本项目《测试用例》</a:t>
                      </a:r>
                    </a:p>
                  </a:txBody>
                  <a:tcPr/>
                </a:tc>
                <a:extLst>
                  <a:ext uri="{0D108BD9-81ED-4DB2-BD59-A6C34878D82A}">
                    <a16:rowId xmlns:a16="http://schemas.microsoft.com/office/drawing/2014/main" val="10008"/>
                  </a:ext>
                </a:extLst>
              </a:tr>
              <a:tr h="365760">
                <a:tc vMerge="1">
                  <a:txBody>
                    <a:bodyPr/>
                    <a:lstStyle/>
                    <a:p>
                      <a:endParaRPr lang="zh-CN"/>
                    </a:p>
                  </a:txBody>
                  <a:tcPr/>
                </a:tc>
                <a:tc>
                  <a:txBody>
                    <a:bodyPr/>
                    <a:lstStyle/>
                    <a:p>
                      <a:pPr>
                        <a:buNone/>
                      </a:pPr>
                      <a:r>
                        <a:rPr lang="zh-CN" sz="1600" dirty="0">
                          <a:solidFill>
                            <a:schemeClr val="tx1"/>
                          </a:solidFill>
                          <a:uFillTx/>
                          <a:ea typeface="宋体" panose="02010600030101010101" pitchFamily="2" charset="-122"/>
                          <a:sym typeface="+mn-ea"/>
                        </a:rPr>
                        <a:t>完成本项目《用户手册》</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9"/>
                  </a:ext>
                </a:extLst>
              </a:tr>
              <a:tr h="365760">
                <a:tc>
                  <a:txBody>
                    <a:bodyPr/>
                    <a:lstStyle/>
                    <a:p>
                      <a:pPr algn="ctr">
                        <a:buNone/>
                      </a:pPr>
                      <a:r>
                        <a:rPr lang="zh-CN" sz="1600" dirty="0">
                          <a:solidFill>
                            <a:schemeClr val="tx1"/>
                          </a:solidFill>
                          <a:uFillTx/>
                          <a:ea typeface="宋体" panose="02010600030101010101" pitchFamily="2" charset="-122"/>
                          <a:sym typeface="+mn-ea"/>
                        </a:rPr>
                        <a:t>需求变更阶段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完成本项目《需求变更影响分析报告》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0"/>
                  </a:ext>
                </a:extLst>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1"/>
                  </a:ext>
                </a:extLst>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p>
                  </a:txBody>
                  <a:tcPr/>
                </a:tc>
                <a:extLst>
                  <a:ext uri="{0D108BD9-81ED-4DB2-BD59-A6C34878D82A}">
                    <a16:rowId xmlns:a16="http://schemas.microsoft.com/office/drawing/2014/main" val="10012"/>
                  </a:ext>
                </a:extLst>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3"/>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charset="0"/>
                <a:cs typeface="Times New Roman" panose="02020603050405020304" pitchFamily="18" charset="0"/>
              </a:rPr>
              <a:t>PC</a:t>
            </a:r>
            <a:r>
              <a:rPr lang="zh-CN" altLang="zh-CN" sz="2000" kern="100" dirty="0">
                <a:latin typeface="Calibri" panose="020F0502020204030204" charset="0"/>
                <a:cs typeface="Times New Roman" panose="02020603050405020304" pitchFamily="18" charset="0"/>
              </a:rPr>
              <a:t>端和</a:t>
            </a:r>
            <a:r>
              <a:rPr lang="zh-CN" altLang="zh-CN" sz="2000" kern="100" dirty="0" smtClean="0">
                <a:latin typeface="Calibri" panose="020F0502020204030204" charset="0"/>
                <a:cs typeface="Times New Roman" panose="02020603050405020304" pitchFamily="18" charset="0"/>
              </a:rPr>
              <a:t>移动</a:t>
            </a:r>
            <a:r>
              <a:rPr lang="zh-CN" altLang="zh-CN" sz="2000" kern="100" dirty="0">
                <a:latin typeface="Calibri" panose="020F050202020403020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charset="0"/>
                <a:cs typeface="Times New Roman" panose="02020603050405020304" pitchFamily="18" charset="0"/>
              </a:rPr>
              <a:t>。</a:t>
            </a:r>
            <a:endParaRPr lang="en-US" altLang="zh-CN" sz="2000" kern="100" dirty="0" smtClean="0">
              <a:latin typeface="Calibri" panose="020F0502020204030204" charset="0"/>
              <a:cs typeface="Times New Roman" panose="02020603050405020304" pitchFamily="18" charset="0"/>
            </a:endParaRPr>
          </a:p>
          <a:p>
            <a:pPr indent="317500" algn="just">
              <a:spcAft>
                <a:spcPts val="0"/>
              </a:spcAft>
            </a:pPr>
            <a:r>
              <a:rPr lang="en-US" altLang="zh-CN" sz="2000" kern="100" dirty="0" smtClean="0">
                <a:latin typeface="Calibri" panose="020F0502020204030204" charset="0"/>
                <a:cs typeface="Times New Roman" panose="02020603050405020304" pitchFamily="18" charset="0"/>
              </a:rPr>
              <a:t>1. </a:t>
            </a:r>
            <a:r>
              <a:rPr lang="zh-CN" altLang="zh-CN" sz="2000" kern="100" dirty="0" smtClean="0">
                <a:latin typeface="Calibri" panose="020F0502020204030204" charset="0"/>
                <a:cs typeface="Times New Roman" panose="02020603050405020304" pitchFamily="18" charset="0"/>
              </a:rPr>
              <a:t>只要</a:t>
            </a:r>
            <a:r>
              <a:rPr lang="zh-CN" altLang="zh-CN" sz="2000" kern="100" dirty="0">
                <a:latin typeface="Calibri" panose="020F050202020403020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charset="0"/>
                <a:cs typeface="Times New Roman" panose="02020603050405020304" pitchFamily="18" charset="0"/>
              </a:rPr>
              <a:t>。</a:t>
            </a:r>
            <a:endParaRPr lang="en-US" altLang="zh-CN" sz="2000" kern="100" dirty="0" smtClean="0">
              <a:latin typeface="Calibri" panose="020F0502020204030204" charset="0"/>
              <a:cs typeface="Times New Roman" panose="02020603050405020304" pitchFamily="18" charset="0"/>
            </a:endParaRPr>
          </a:p>
          <a:p>
            <a:pPr indent="317500" algn="just">
              <a:spcAft>
                <a:spcPts val="0"/>
              </a:spcAft>
            </a:pPr>
            <a:r>
              <a:rPr lang="en-US" altLang="zh-CN" sz="2000" kern="100" dirty="0" smtClean="0">
                <a:latin typeface="Calibri" panose="020F0502020204030204" charset="0"/>
                <a:cs typeface="Times New Roman" panose="02020603050405020304" pitchFamily="18" charset="0"/>
              </a:rPr>
              <a:t>2. </a:t>
            </a:r>
            <a:r>
              <a:rPr lang="zh-CN" altLang="zh-CN" sz="2000" kern="100" dirty="0" smtClean="0">
                <a:latin typeface="Calibri" panose="020F0502020204030204" charset="0"/>
                <a:cs typeface="Times New Roman" panose="02020603050405020304" pitchFamily="18" charset="0"/>
              </a:rPr>
              <a:t>认证</a:t>
            </a:r>
            <a:r>
              <a:rPr lang="zh-CN" altLang="zh-CN" sz="2000" kern="100" dirty="0">
                <a:latin typeface="Calibri" panose="020F0502020204030204" charset="0"/>
                <a:cs typeface="Times New Roman" panose="02020603050405020304" pitchFamily="18" charset="0"/>
              </a:rPr>
              <a:t>成为教师的用户还能在平台上开设</a:t>
            </a:r>
            <a:r>
              <a:rPr lang="zh-CN" altLang="zh-CN" sz="2000" kern="100" dirty="0" smtClean="0">
                <a:latin typeface="Calibri" panose="020F0502020204030204" charset="0"/>
                <a:cs typeface="Times New Roman" panose="02020603050405020304" pitchFamily="18" charset="0"/>
              </a:rPr>
              <a:t>课程</a:t>
            </a:r>
            <a:r>
              <a:rPr lang="zh-CN" altLang="en-US" sz="2000" kern="100" dirty="0" smtClean="0">
                <a:latin typeface="Calibri" panose="020F0502020204030204" charset="0"/>
                <a:cs typeface="Times New Roman" panose="02020603050405020304" pitchFamily="18" charset="0"/>
              </a:rPr>
              <a:t>和答疑</a:t>
            </a:r>
            <a:r>
              <a:rPr lang="zh-CN" altLang="zh-CN" sz="2000" kern="100" dirty="0" smtClean="0">
                <a:latin typeface="Calibri" panose="020F0502020204030204" charset="0"/>
                <a:cs typeface="Times New Roman" panose="02020603050405020304" pitchFamily="18" charset="0"/>
              </a:rPr>
              <a:t>。</a:t>
            </a:r>
            <a:endParaRPr lang="en-US" altLang="zh-CN" sz="2000" kern="100" dirty="0" smtClean="0">
              <a:latin typeface="Calibri" panose="020F0502020204030204" charset="0"/>
              <a:cs typeface="Times New Roman" panose="02020603050405020304" pitchFamily="18" charset="0"/>
            </a:endParaRPr>
          </a:p>
          <a:p>
            <a:pPr indent="317500" algn="just">
              <a:spcAft>
                <a:spcPts val="0"/>
              </a:spcAft>
            </a:pPr>
            <a:r>
              <a:rPr lang="en-US" altLang="zh-CN" sz="2000" kern="100" dirty="0" smtClean="0">
                <a:latin typeface="Calibri" panose="020F0502020204030204" charset="0"/>
                <a:cs typeface="Times New Roman" panose="02020603050405020304" pitchFamily="18" charset="0"/>
              </a:rPr>
              <a:t>3. </a:t>
            </a:r>
            <a:r>
              <a:rPr lang="zh-CN" altLang="zh-CN" sz="2000" kern="100" dirty="0" smtClean="0">
                <a:latin typeface="Calibri" panose="020F0502020204030204" charset="0"/>
                <a:cs typeface="Times New Roman" panose="02020603050405020304" pitchFamily="18" charset="0"/>
              </a:rPr>
              <a:t>管理员</a:t>
            </a:r>
            <a:r>
              <a:rPr lang="zh-CN" altLang="zh-CN" sz="2000" kern="100" dirty="0">
                <a:latin typeface="Calibri" panose="020F050202020403020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charset="0"/>
                <a:cs typeface="Times New Roman" panose="02020603050405020304" pitchFamily="18" charset="0"/>
              </a:rPr>
              <a:t>。</a:t>
            </a:r>
            <a:endParaRPr lang="zh-CN" altLang="zh-CN" sz="2000" kern="100" dirty="0">
              <a:latin typeface="Calibri" panose="020F050202020403020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p>
        </p:txBody>
      </p:sp>
    </p:spTree>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3"/>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p>
        </p:txBody>
      </p:sp>
      <p:pic>
        <p:nvPicPr>
          <p:cNvPr id="15" name="图片 14"/>
          <p:cNvPicPr>
            <a:picLocks noChangeAspect="1"/>
          </p:cNvPicPr>
          <p:nvPr/>
        </p:nvPicPr>
        <p:blipFill>
          <a:blip r:embed="rId4"/>
          <a:stretch>
            <a:fillRect/>
          </a:stretch>
        </p:blipFill>
        <p:spPr>
          <a:xfrm>
            <a:off x="4799062" y="245908"/>
            <a:ext cx="5590088" cy="1804020"/>
          </a:xfrm>
          <a:prstGeom prst="rect">
            <a:avLst/>
          </a:prstGeom>
        </p:spPr>
      </p:pic>
      <p:pic>
        <p:nvPicPr>
          <p:cNvPr id="16" name="图片 15"/>
          <p:cNvPicPr>
            <a:picLocks noChangeAspect="1"/>
          </p:cNvPicPr>
          <p:nvPr/>
        </p:nvPicPr>
        <p:blipFill>
          <a:blip r:embed="rId5"/>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3"/>
          <a:stretch>
            <a:fillRect/>
          </a:stretch>
        </p:blipFill>
        <p:spPr>
          <a:xfrm>
            <a:off x="1610446" y="4517228"/>
            <a:ext cx="4934058" cy="2221769"/>
          </a:xfrm>
          <a:prstGeom prst="rect">
            <a:avLst/>
          </a:prstGeom>
        </p:spPr>
      </p:pic>
      <p:pic>
        <p:nvPicPr>
          <p:cNvPr id="4" name="图片 3"/>
          <p:cNvPicPr>
            <a:picLocks noChangeAspect="1"/>
          </p:cNvPicPr>
          <p:nvPr/>
        </p:nvPicPr>
        <p:blipFill>
          <a:blip r:embed="rId4"/>
          <a:stretch>
            <a:fillRect/>
          </a:stretch>
        </p:blipFill>
        <p:spPr>
          <a:xfrm>
            <a:off x="6671270" y="204935"/>
            <a:ext cx="4493337" cy="197218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910630" y="1701602"/>
          <a:ext cx="10439799" cy="3456384"/>
        </p:xfrm>
        <a:graphic>
          <a:graphicData uri="http://schemas.openxmlformats.org/drawingml/2006/table">
            <a:tbl>
              <a:tblPr/>
              <a:tblGrid>
                <a:gridCol w="3479933">
                  <a:extLst>
                    <a:ext uri="{9D8B030D-6E8A-4147-A177-3AD203B41FA5}">
                      <a16:colId xmlns:a16="http://schemas.microsoft.com/office/drawing/2014/main" val="20000"/>
                    </a:ext>
                  </a:extLst>
                </a:gridCol>
                <a:gridCol w="3479933">
                  <a:extLst>
                    <a:ext uri="{9D8B030D-6E8A-4147-A177-3AD203B41FA5}">
                      <a16:colId xmlns:a16="http://schemas.microsoft.com/office/drawing/2014/main" val="20001"/>
                    </a:ext>
                  </a:extLst>
                </a:gridCol>
                <a:gridCol w="3479933">
                  <a:extLst>
                    <a:ext uri="{9D8B030D-6E8A-4147-A177-3AD203B41FA5}">
                      <a16:colId xmlns:a16="http://schemas.microsoft.com/office/drawing/2014/main" val="20002"/>
                    </a:ext>
                  </a:extLst>
                </a:gridCol>
              </a:tblGrid>
              <a:tr h="361076">
                <a:tc>
                  <a:txBody>
                    <a:bodyPr/>
                    <a:lstStyle/>
                    <a:p>
                      <a:pPr indent="267970" algn="just">
                        <a:spcAft>
                          <a:spcPts val="0"/>
                        </a:spcAft>
                      </a:pPr>
                      <a:r>
                        <a:rPr lang="zh-CN" sz="2100" b="1" kern="100">
                          <a:effectLst/>
                          <a:latin typeface="Calibri" panose="020F050202020403020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61076">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客户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项目发起人</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项目的发起方</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07761">
                <a:tc rowSpan="4">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直接用户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教师</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教授学生知识的代表</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07761">
                <a:tc vMerge="1">
                  <a:txBody>
                    <a:bodyPr/>
                    <a:lstStyle/>
                    <a:p>
                      <a:endParaRPr lang="zh-CN"/>
                    </a:p>
                  </a:txBody>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charset="0"/>
                          <a:ea typeface="宋体" panose="02010600030101010101" pitchFamily="2" charset="-122"/>
                          <a:cs typeface="Times New Roman" panose="02020603050405020304" pitchFamily="18" charset="0"/>
                        </a:rPr>
                        <a:t>需要</a:t>
                      </a:r>
                      <a:r>
                        <a:rPr lang="zh-CN" sz="2100" kern="100" dirty="0" smtClean="0">
                          <a:effectLst/>
                          <a:latin typeface="Calibri" panose="020F0502020204030204" charset="0"/>
                          <a:ea typeface="宋体" panose="02010600030101010101" pitchFamily="2" charset="-122"/>
                          <a:cs typeface="Times New Roman" panose="02020603050405020304" pitchFamily="18" charset="0"/>
                        </a:rPr>
                        <a:t>在</a:t>
                      </a:r>
                      <a:r>
                        <a:rPr lang="zh-CN" altLang="en-US" sz="2100" kern="100" dirty="0" smtClean="0">
                          <a:effectLst/>
                          <a:latin typeface="Calibri" panose="020F050202020403020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charset="0"/>
                          <a:ea typeface="宋体" panose="02010600030101010101" pitchFamily="2" charset="-122"/>
                          <a:cs typeface="Times New Roman" panose="02020603050405020304" pitchFamily="18" charset="0"/>
                        </a:rPr>
                        <a:t>上</a:t>
                      </a:r>
                      <a:r>
                        <a:rPr lang="zh-CN" sz="2100" kern="100" dirty="0">
                          <a:effectLst/>
                          <a:latin typeface="Calibri" panose="020F0502020204030204" charset="0"/>
                          <a:ea typeface="宋体" panose="02010600030101010101" pitchFamily="2" charset="-122"/>
                          <a:cs typeface="Times New Roman" panose="02020603050405020304" pitchFamily="18" charset="0"/>
                        </a:rPr>
                        <a:t>获取教学信息的学生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59355">
                <a:tc vMerge="1">
                  <a:txBody>
                    <a:bodyPr/>
                    <a:lstStyle/>
                    <a:p>
                      <a:endParaRPr lang="zh-CN"/>
                    </a:p>
                  </a:txBody>
                  <a:tcPr/>
                </a:tc>
                <a:tc>
                  <a:txBody>
                    <a:bodyPr/>
                    <a:lstStyle/>
                    <a:p>
                      <a:pPr indent="266700" algn="just">
                        <a:spcAft>
                          <a:spcPts val="0"/>
                        </a:spcAft>
                      </a:pPr>
                      <a:r>
                        <a:rPr lang="zh-CN" sz="2100" kern="100" dirty="0">
                          <a:effectLst/>
                          <a:latin typeface="Calibri" panose="020F0502020204030204" charset="0"/>
                          <a:ea typeface="宋体" panose="02010600030101010101" pitchFamily="2" charset="-122"/>
                          <a:cs typeface="Times New Roman" panose="02020603050405020304" pitchFamily="18" charset="0"/>
                        </a:rPr>
                        <a:t>游客</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charset="0"/>
                          <a:ea typeface="宋体" panose="02010600030101010101" pitchFamily="2" charset="-122"/>
                          <a:cs typeface="Times New Roman" panose="02020603050405020304" pitchFamily="18" charset="0"/>
                        </a:rPr>
                        <a:t>能够访问平台，但是具有访问限制</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59355">
                <a:tc vMerge="1">
                  <a:txBody>
                    <a:bodyPr/>
                    <a:lstStyle/>
                    <a:p>
                      <a:endParaRPr lang="zh-CN"/>
                    </a:p>
                  </a:txBody>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管理员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smtClean="0">
                          <a:effectLst/>
                          <a:latin typeface="Calibri" panose="020F0502020204030204" charset="0"/>
                          <a:ea typeface="宋体" panose="02010600030101010101" pitchFamily="2" charset="-122"/>
                          <a:cs typeface="Times New Roman" panose="02020603050405020304" pitchFamily="18" charset="0"/>
                        </a:rPr>
                        <a:t>负责</a:t>
                      </a:r>
                      <a:r>
                        <a:rPr lang="zh-CN" altLang="en-US" sz="2100" kern="100" dirty="0" smtClean="0">
                          <a:effectLst/>
                          <a:latin typeface="Calibri" panose="020F050202020403020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charset="0"/>
                          <a:ea typeface="宋体" panose="02010600030101010101" pitchFamily="2" charset="-122"/>
                          <a:cs typeface="Times New Roman" panose="02020603050405020304" pitchFamily="18" charset="0"/>
                        </a:rPr>
                        <a:t>后台</a:t>
                      </a:r>
                      <a:r>
                        <a:rPr lang="zh-CN" sz="2100" kern="100" dirty="0">
                          <a:effectLst/>
                          <a:latin typeface="Calibri" panose="020F0502020204030204" charset="0"/>
                          <a:ea typeface="宋体" panose="02010600030101010101" pitchFamily="2" charset="-122"/>
                          <a:cs typeface="Times New Roman" panose="02020603050405020304" pitchFamily="18" charset="0"/>
                        </a:rPr>
                        <a:t>维护的工作人员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334566" y="981522"/>
          <a:ext cx="11593288" cy="5442927"/>
        </p:xfrm>
        <a:graphic>
          <a:graphicData uri="http://schemas.openxmlformats.org/drawingml/2006/table">
            <a:tbl>
              <a:tblPr/>
              <a:tblGrid>
                <a:gridCol w="2898322">
                  <a:extLst>
                    <a:ext uri="{9D8B030D-6E8A-4147-A177-3AD203B41FA5}">
                      <a16:colId xmlns:a16="http://schemas.microsoft.com/office/drawing/2014/main" val="20000"/>
                    </a:ext>
                  </a:extLst>
                </a:gridCol>
                <a:gridCol w="2898322">
                  <a:extLst>
                    <a:ext uri="{9D8B030D-6E8A-4147-A177-3AD203B41FA5}">
                      <a16:colId xmlns:a16="http://schemas.microsoft.com/office/drawing/2014/main" val="20001"/>
                    </a:ext>
                  </a:extLst>
                </a:gridCol>
                <a:gridCol w="2898322">
                  <a:extLst>
                    <a:ext uri="{9D8B030D-6E8A-4147-A177-3AD203B41FA5}">
                      <a16:colId xmlns:a16="http://schemas.microsoft.com/office/drawing/2014/main" val="20002"/>
                    </a:ext>
                  </a:extLst>
                </a:gridCol>
                <a:gridCol w="2898322">
                  <a:extLst>
                    <a:ext uri="{9D8B030D-6E8A-4147-A177-3AD203B41FA5}">
                      <a16:colId xmlns:a16="http://schemas.microsoft.com/office/drawing/2014/main" val="20003"/>
                    </a:ext>
                  </a:extLst>
                </a:gridCol>
              </a:tblGrid>
              <a:tr h="512033">
                <a:tc>
                  <a:txBody>
                    <a:bodyPr/>
                    <a:lstStyle/>
                    <a:p>
                      <a:pPr indent="267970" algn="ctr">
                        <a:spcAft>
                          <a:spcPts val="0"/>
                        </a:spcAft>
                      </a:pPr>
                      <a:r>
                        <a:rPr lang="zh-CN" sz="2000" b="1" kern="100" dirty="0">
                          <a:effectLst/>
                          <a:latin typeface="Calibri" panose="020F050202020403020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512033">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项目发起人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项目的发起方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杨枨老师，侯宏仑老师</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软件工程抓呢方面的教学老师，在软件工程领域有着丰富的经验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03660">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教师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教授学生知识的代表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03660">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需要在网站上获取教学信息的学生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4587">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管理员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负责网站后台维护的工作人员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浙江大学计算机专业研究生，对后台管理有一定的经验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04587">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法学院的学生，对教学网站使用有丰富的用经验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592551"/>
            <a:ext cx="6874156" cy="490921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825" y="1592551"/>
            <a:ext cx="8165172" cy="305787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18542" y="1053529"/>
            <a:ext cx="4077618" cy="5499173"/>
          </a:xfrm>
          <a:prstGeom prst="rect">
            <a:avLst/>
          </a:prstGeom>
        </p:spPr>
      </p:pic>
      <p:sp>
        <p:nvSpPr>
          <p:cNvPr id="7" name="文本框 6"/>
          <p:cNvSpPr txBox="1"/>
          <p:nvPr/>
        </p:nvSpPr>
        <p:spPr>
          <a:xfrm>
            <a:off x="6455246" y="190866"/>
            <a:ext cx="367240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一共发起了</a:t>
            </a:r>
            <a:r>
              <a:rPr lang="en-US" altLang="zh-CN" sz="2665" dirty="0" smtClean="0">
                <a:solidFill>
                  <a:srgbClr val="183A5D"/>
                </a:solidFill>
                <a:latin typeface="微软雅黑" panose="020B0503020204020204" pitchFamily="34" charset="-122"/>
                <a:ea typeface="微软雅黑" panose="020B0503020204020204" pitchFamily="34" charset="-122"/>
              </a:rPr>
              <a:t>16</a:t>
            </a:r>
            <a:r>
              <a:rPr lang="zh-CN" altLang="en-US" sz="2665" dirty="0" smtClean="0">
                <a:solidFill>
                  <a:srgbClr val="183A5D"/>
                </a:solidFill>
                <a:latin typeface="微软雅黑" panose="020B0503020204020204" pitchFamily="34" charset="-122"/>
                <a:ea typeface="微软雅黑" panose="020B0503020204020204" pitchFamily="34" charset="-122"/>
              </a:rPr>
              <a:t>次会议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790950" y="725732"/>
            <a:ext cx="5112568" cy="3748350"/>
          </a:xfrm>
          <a:prstGeom prst="rect">
            <a:avLst/>
          </a:prstGeom>
        </p:spPr>
      </p:pic>
      <p:pic>
        <p:nvPicPr>
          <p:cNvPr id="8" name="图片 7"/>
          <p:cNvPicPr>
            <a:picLocks noChangeAspect="1"/>
          </p:cNvPicPr>
          <p:nvPr/>
        </p:nvPicPr>
        <p:blipFill>
          <a:blip r:embed="rId4"/>
          <a:stretch>
            <a:fillRect/>
          </a:stretch>
        </p:blipFill>
        <p:spPr>
          <a:xfrm>
            <a:off x="7319342" y="872385"/>
            <a:ext cx="4780136" cy="593873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教师代表需求确认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951190" y="163732"/>
            <a:ext cx="5721150" cy="661265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887294" y="122578"/>
            <a:ext cx="5087095" cy="6645164"/>
          </a:xfrm>
          <a:prstGeom prst="rect">
            <a:avLst/>
          </a:prstGeom>
        </p:spPr>
      </p:pic>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学生代表需求确认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游客代表需求确认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599262" y="61304"/>
            <a:ext cx="5400600" cy="668488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44175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管理员代表需求确认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71270" y="0"/>
            <a:ext cx="5176027" cy="671641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626" y="1701601"/>
            <a:ext cx="3545638" cy="4248472"/>
          </a:xfrm>
          <a:prstGeom prst="rect">
            <a:avLst/>
          </a:prstGeom>
        </p:spPr>
      </p:pic>
      <p:pic>
        <p:nvPicPr>
          <p:cNvPr id="3" name="图片 2"/>
          <p:cNvPicPr>
            <a:picLocks noChangeAspect="1"/>
          </p:cNvPicPr>
          <p:nvPr/>
        </p:nvPicPr>
        <p:blipFill>
          <a:blip r:embed="rId4"/>
          <a:stretch>
            <a:fillRect/>
          </a:stretch>
        </p:blipFill>
        <p:spPr>
          <a:xfrm>
            <a:off x="3680058" y="1754925"/>
            <a:ext cx="4097669" cy="4141825"/>
          </a:xfrm>
          <a:prstGeom prst="rect">
            <a:avLst/>
          </a:prstGeom>
        </p:spPr>
      </p:pic>
      <p:pic>
        <p:nvPicPr>
          <p:cNvPr id="4" name="图片 3"/>
          <p:cNvPicPr>
            <a:picLocks noChangeAspect="1"/>
          </p:cNvPicPr>
          <p:nvPr/>
        </p:nvPicPr>
        <p:blipFill>
          <a:blip r:embed="rId5"/>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4"/>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最初</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86894" y="981522"/>
            <a:ext cx="8352928" cy="5628589"/>
          </a:xfrm>
          <a:prstGeom prst="rect">
            <a:avLst/>
          </a:prstGeom>
        </p:spPr>
      </p:pic>
      <p:sp>
        <p:nvSpPr>
          <p:cNvPr id="12" name="文本框 11"/>
          <p:cNvSpPr txBox="1"/>
          <p:nvPr/>
        </p:nvSpPr>
        <p:spPr>
          <a:xfrm>
            <a:off x="2062758" y="159817"/>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最新</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954746" y="207474"/>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797540" y="1053530"/>
            <a:ext cx="8139575" cy="550114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239222" y="207474"/>
            <a:ext cx="5688632" cy="6527394"/>
          </a:xfrm>
          <a:prstGeom prst="rect">
            <a:avLst/>
          </a:prstGeom>
        </p:spPr>
      </p:pic>
      <p:sp>
        <p:nvSpPr>
          <p:cNvPr id="7" name="文本框 6"/>
          <p:cNvSpPr txBox="1"/>
          <p:nvPr/>
        </p:nvSpPr>
        <p:spPr>
          <a:xfrm>
            <a:off x="1630710" y="1269554"/>
            <a:ext cx="3500387"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5879182" y="1845618"/>
            <a:ext cx="6214082"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根据用户的需求确认不断更新界面原型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4" name="下箭头 3"/>
          <p:cNvSpPr/>
          <p:nvPr/>
        </p:nvSpPr>
        <p:spPr>
          <a:xfrm>
            <a:off x="762011" y="1180706"/>
            <a:ext cx="288032" cy="5112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050043" y="1701602"/>
            <a:ext cx="4054384" cy="374441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8705" y="1504994"/>
            <a:ext cx="6926734" cy="504606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0416"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010097" y="837506"/>
            <a:ext cx="6246267" cy="594115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pic>
        <p:nvPicPr>
          <p:cNvPr id="3" name="图片 2"/>
          <p:cNvPicPr>
            <a:picLocks noChangeAspect="1"/>
          </p:cNvPicPr>
          <p:nvPr/>
        </p:nvPicPr>
        <p:blipFill>
          <a:blip r:embed="rId3"/>
          <a:stretch>
            <a:fillRect/>
          </a:stretch>
        </p:blipFill>
        <p:spPr>
          <a:xfrm>
            <a:off x="5231110" y="45178"/>
            <a:ext cx="5945995" cy="2288945"/>
          </a:xfrm>
          <a:prstGeom prst="rect">
            <a:avLst/>
          </a:prstGeom>
        </p:spPr>
      </p:pic>
      <p:pic>
        <p:nvPicPr>
          <p:cNvPr id="4" name="图片 3"/>
          <p:cNvPicPr>
            <a:picLocks noChangeAspect="1"/>
          </p:cNvPicPr>
          <p:nvPr/>
        </p:nvPicPr>
        <p:blipFill>
          <a:blip r:embed="rId4"/>
          <a:stretch>
            <a:fillRect/>
          </a:stretch>
        </p:blipFill>
        <p:spPr>
          <a:xfrm>
            <a:off x="4511030" y="2384319"/>
            <a:ext cx="7632848" cy="438786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98662" y="1197546"/>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graphicFrame>
        <p:nvGraphicFramePr>
          <p:cNvPr id="12" name="表格 11"/>
          <p:cNvGraphicFramePr>
            <a:graphicFrameLocks noGrp="1"/>
          </p:cNvGraphicFramePr>
          <p:nvPr/>
        </p:nvGraphicFramePr>
        <p:xfrm>
          <a:off x="190551" y="1701617"/>
          <a:ext cx="6912768" cy="1276880"/>
        </p:xfrm>
        <a:graphic>
          <a:graphicData uri="http://schemas.openxmlformats.org/drawingml/2006/table">
            <a:tbl>
              <a:tblPr/>
              <a:tblGrid>
                <a:gridCol w="1745939">
                  <a:extLst>
                    <a:ext uri="{9D8B030D-6E8A-4147-A177-3AD203B41FA5}">
                      <a16:colId xmlns:a16="http://schemas.microsoft.com/office/drawing/2014/main" val="20000"/>
                    </a:ext>
                  </a:extLst>
                </a:gridCol>
                <a:gridCol w="1811535">
                  <a:extLst>
                    <a:ext uri="{9D8B030D-6E8A-4147-A177-3AD203B41FA5}">
                      <a16:colId xmlns:a16="http://schemas.microsoft.com/office/drawing/2014/main" val="20001"/>
                    </a:ext>
                  </a:extLst>
                </a:gridCol>
                <a:gridCol w="3355294">
                  <a:extLst>
                    <a:ext uri="{9D8B030D-6E8A-4147-A177-3AD203B41FA5}">
                      <a16:colId xmlns:a16="http://schemas.microsoft.com/office/drawing/2014/main" val="20002"/>
                    </a:ext>
                  </a:extLst>
                </a:gridCol>
              </a:tblGrid>
              <a:tr h="421434">
                <a:tc>
                  <a:txBody>
                    <a:bodyPr/>
                    <a:lstStyle/>
                    <a:p>
                      <a:pPr algn="just">
                        <a:spcAft>
                          <a:spcPts val="0"/>
                        </a:spcAft>
                      </a:pPr>
                      <a:r>
                        <a:rPr lang="zh-CN" sz="1500" b="1" kern="100">
                          <a:effectLst/>
                          <a:latin typeface="Calibri" panose="020F0502020204030204" charset="0"/>
                          <a:ea typeface="宋体" panose="02010600030101010101" pitchFamily="2" charset="-122"/>
                          <a:cs typeface="宋体" panose="02010600030101010101" pitchFamily="2" charset="-122"/>
                        </a:rPr>
                        <a:t>脚注</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charset="0"/>
                          <a:ea typeface="宋体" panose="02010600030101010101" pitchFamily="2" charset="-122"/>
                          <a:cs typeface="宋体" panose="02010600030101010101" pitchFamily="2" charset="-122"/>
                        </a:rPr>
                        <a:t>名称</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charset="0"/>
                          <a:ea typeface="宋体" panose="02010600030101010101" pitchFamily="2" charset="-122"/>
                          <a:cs typeface="宋体" panose="02010600030101010101" pitchFamily="2" charset="-122"/>
                        </a:rPr>
                        <a:t>交互</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1</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charset="0"/>
                          <a:ea typeface="宋体" panose="02010600030101010101" pitchFamily="2" charset="-122"/>
                          <a:cs typeface="宋体" panose="02010600030101010101" pitchFamily="2" charset="-122"/>
                        </a:rPr>
                        <a:t>课程</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charset="0"/>
                          <a:ea typeface="宋体" panose="02010600030101010101" pitchFamily="2" charset="-122"/>
                          <a:cs typeface="宋体" panose="02010600030101010101" pitchFamily="2" charset="-122"/>
                        </a:rPr>
                        <a:t>显示我开设的课程列表</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2</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charset="0"/>
                          <a:ea typeface="宋体" panose="02010600030101010101" pitchFamily="2" charset="-122"/>
                          <a:cs typeface="宋体" panose="02010600030101010101" pitchFamily="2" charset="-122"/>
                        </a:rPr>
                        <a:t>跳转</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dirty="0">
                          <a:effectLst/>
                          <a:latin typeface="Calibri" panose="020F0502020204030204" charset="0"/>
                          <a:ea typeface="宋体" panose="02010600030101010101" pitchFamily="2" charset="-122"/>
                          <a:cs typeface="宋体" panose="02010600030101010101" pitchFamily="2" charset="-122"/>
                        </a:rPr>
                        <a:t>点击跳转到对应课程详情页</a:t>
                      </a:r>
                      <a:endParaRPr lang="zh-CN" sz="1500" kern="100" dirty="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277" y="136617"/>
            <a:ext cx="4645789" cy="38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575" y="4293890"/>
            <a:ext cx="4386491" cy="24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727054" y="661467"/>
            <a:ext cx="2604938" cy="6029235"/>
          </a:xfrm>
          <a:prstGeom prst="rect">
            <a:avLst/>
          </a:prstGeom>
        </p:spPr>
      </p:pic>
      <p:sp>
        <p:nvSpPr>
          <p:cNvPr id="3" name="文本框 2"/>
          <p:cNvSpPr txBox="1"/>
          <p:nvPr/>
        </p:nvSpPr>
        <p:spPr>
          <a:xfrm>
            <a:off x="910630" y="2980391"/>
            <a:ext cx="3706464" cy="502445"/>
          </a:xfrm>
          <a:prstGeom prst="rect">
            <a:avLst/>
          </a:prstGeom>
          <a:noFill/>
        </p:spPr>
        <p:txBody>
          <a:bodyPr wrap="non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使用</a:t>
            </a:r>
            <a:r>
              <a:rPr lang="en-US" altLang="zh-CN" sz="2665" dirty="0">
                <a:solidFill>
                  <a:srgbClr val="183A5D"/>
                </a:solidFill>
                <a:latin typeface="微软雅黑" panose="020B0503020204020204" pitchFamily="34" charset="-122"/>
                <a:ea typeface="微软雅黑" panose="020B0503020204020204" pitchFamily="34" charset="-122"/>
              </a:rPr>
              <a:t>Visio</a:t>
            </a:r>
            <a:r>
              <a:rPr lang="zh-CN" altLang="en-US" sz="2665" dirty="0">
                <a:solidFill>
                  <a:srgbClr val="183A5D"/>
                </a:solidFill>
                <a:latin typeface="微软雅黑" panose="020B0503020204020204" pitchFamily="34" charset="-122"/>
                <a:ea typeface="微软雅黑" panose="020B0503020204020204" pitchFamily="34" charset="-122"/>
              </a:rPr>
              <a:t>绘制对话框图</a:t>
            </a:r>
          </a:p>
        </p:txBody>
      </p:sp>
    </p:spTree>
  </p:cSld>
  <p:clrMapOvr>
    <a:masterClrMapping/>
  </p:clrMapOvr>
  <p:transition spd="slow" advClick="0" advTm="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10630" y="2980391"/>
            <a:ext cx="3866058" cy="502445"/>
          </a:xfrm>
          <a:prstGeom prst="rect">
            <a:avLst/>
          </a:prstGeom>
          <a:noFill/>
        </p:spPr>
        <p:txBody>
          <a:bodyPr wrap="non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使用</a:t>
            </a:r>
            <a:r>
              <a:rPr lang="en-US" altLang="zh-CN" sz="2665" dirty="0" smtClean="0">
                <a:solidFill>
                  <a:srgbClr val="183A5D"/>
                </a:solidFill>
                <a:latin typeface="微软雅黑" panose="020B0503020204020204" pitchFamily="34" charset="-122"/>
                <a:ea typeface="微软雅黑" panose="020B0503020204020204" pitchFamily="34" charset="-122"/>
              </a:rPr>
              <a:t>Draw.IO</a:t>
            </a:r>
            <a:r>
              <a:rPr lang="zh-CN" altLang="en-US" sz="2665" dirty="0" smtClean="0">
                <a:solidFill>
                  <a:srgbClr val="183A5D"/>
                </a:solidFill>
                <a:latin typeface="微软雅黑" panose="020B0503020204020204" pitchFamily="34" charset="-122"/>
                <a:ea typeface="微软雅黑" panose="020B0503020204020204" pitchFamily="34" charset="-122"/>
              </a:rPr>
              <a:t>绘制顺序图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150" y="661467"/>
            <a:ext cx="6057279" cy="594320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非功能性需求</a:t>
            </a:r>
          </a:p>
        </p:txBody>
      </p:sp>
      <p:pic>
        <p:nvPicPr>
          <p:cNvPr id="2" name="图片 1"/>
          <p:cNvPicPr>
            <a:picLocks noChangeAspect="1"/>
          </p:cNvPicPr>
          <p:nvPr/>
        </p:nvPicPr>
        <p:blipFill>
          <a:blip r:embed="rId3"/>
          <a:stretch>
            <a:fillRect/>
          </a:stretch>
        </p:blipFill>
        <p:spPr>
          <a:xfrm>
            <a:off x="334566" y="1485578"/>
            <a:ext cx="6486525" cy="4095750"/>
          </a:xfrm>
          <a:prstGeom prst="rect">
            <a:avLst/>
          </a:prstGeom>
        </p:spPr>
      </p:pic>
      <p:pic>
        <p:nvPicPr>
          <p:cNvPr id="4" name="图片 3"/>
          <p:cNvPicPr>
            <a:picLocks noChangeAspect="1"/>
          </p:cNvPicPr>
          <p:nvPr/>
        </p:nvPicPr>
        <p:blipFill>
          <a:blip r:embed="rId4"/>
          <a:stretch>
            <a:fillRect/>
          </a:stretch>
        </p:blipFill>
        <p:spPr>
          <a:xfrm>
            <a:off x="6821091" y="1485578"/>
            <a:ext cx="5057775" cy="274320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30710" y="1269554"/>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239222" y="219922"/>
            <a:ext cx="5759351" cy="641289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650388"/>
            <a:ext cx="5688632" cy="49004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390" y="1408740"/>
            <a:ext cx="3673956" cy="538369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10" y="825952"/>
            <a:ext cx="6432164" cy="3731059"/>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71" y="2349674"/>
            <a:ext cx="7350065" cy="358406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06974" y="387556"/>
            <a:ext cx="3589375" cy="634495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65615" y="1989634"/>
            <a:ext cx="10125075" cy="4352925"/>
          </a:xfrm>
          <a:prstGeom prst="rect">
            <a:avLst/>
          </a:prstGeom>
        </p:spPr>
      </p:pic>
      <p:pic>
        <p:nvPicPr>
          <p:cNvPr id="14" name="图片 13"/>
          <p:cNvPicPr>
            <a:picLocks noChangeAspect="1"/>
          </p:cNvPicPr>
          <p:nvPr/>
        </p:nvPicPr>
        <p:blipFill>
          <a:blip r:embed="rId4"/>
          <a:stretch>
            <a:fillRect/>
          </a:stretch>
        </p:blipFill>
        <p:spPr>
          <a:xfrm>
            <a:off x="4333464" y="255950"/>
            <a:ext cx="3589375" cy="634495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622" y="2094110"/>
            <a:ext cx="10134600" cy="2667000"/>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10630" y="1823803"/>
            <a:ext cx="10115550" cy="4533900"/>
          </a:xfrm>
          <a:prstGeom prst="rect">
            <a:avLst/>
          </a:prstGeom>
        </p:spPr>
      </p:pic>
      <p:pic>
        <p:nvPicPr>
          <p:cNvPr id="5" name="图片 4"/>
          <p:cNvPicPr>
            <a:picLocks noChangeAspect="1"/>
          </p:cNvPicPr>
          <p:nvPr/>
        </p:nvPicPr>
        <p:blipFill>
          <a:blip r:embed="rId4"/>
          <a:stretch>
            <a:fillRect/>
          </a:stretch>
        </p:blipFill>
        <p:spPr>
          <a:xfrm>
            <a:off x="4439022" y="274846"/>
            <a:ext cx="3134965" cy="626993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981522"/>
            <a:ext cx="6181725" cy="5553075"/>
          </a:xfrm>
          <a:prstGeom prst="rect">
            <a:avLst/>
          </a:prstGeom>
        </p:spPr>
      </p:pic>
      <p:pic>
        <p:nvPicPr>
          <p:cNvPr id="5" name="图片 4"/>
          <p:cNvPicPr>
            <a:picLocks noChangeAspect="1"/>
          </p:cNvPicPr>
          <p:nvPr/>
        </p:nvPicPr>
        <p:blipFill>
          <a:blip r:embed="rId4"/>
          <a:stretch>
            <a:fillRect/>
          </a:stretch>
        </p:blipFill>
        <p:spPr>
          <a:xfrm>
            <a:off x="6062230" y="1917626"/>
            <a:ext cx="6143625" cy="316230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1187155"/>
            <a:ext cx="4816112" cy="5637684"/>
          </a:xfrm>
          <a:prstGeom prst="rect">
            <a:avLst/>
          </a:prstGeom>
        </p:spPr>
      </p:pic>
      <p:pic>
        <p:nvPicPr>
          <p:cNvPr id="9" name="图片 8"/>
          <p:cNvPicPr>
            <a:picLocks noChangeAspect="1"/>
          </p:cNvPicPr>
          <p:nvPr/>
        </p:nvPicPr>
        <p:blipFill>
          <a:blip r:embed="rId3"/>
          <a:stretch>
            <a:fillRect/>
          </a:stretch>
        </p:blipFill>
        <p:spPr>
          <a:xfrm>
            <a:off x="4932007" y="136617"/>
            <a:ext cx="5172075" cy="5114925"/>
          </a:xfrm>
          <a:prstGeom prst="rect">
            <a:avLst/>
          </a:prstGeom>
        </p:spPr>
      </p:pic>
      <p:pic>
        <p:nvPicPr>
          <p:cNvPr id="10" name="图片 9"/>
          <p:cNvPicPr>
            <a:picLocks noChangeAspect="1"/>
          </p:cNvPicPr>
          <p:nvPr/>
        </p:nvPicPr>
        <p:blipFill>
          <a:blip r:embed="rId4"/>
          <a:stretch>
            <a:fillRect/>
          </a:stretch>
        </p:blipFill>
        <p:spPr>
          <a:xfrm>
            <a:off x="7679382" y="3230563"/>
            <a:ext cx="4152900" cy="362902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37030" y="1413570"/>
            <a:ext cx="5688632" cy="3875588"/>
          </a:xfrm>
          <a:prstGeom prst="rect">
            <a:avLst/>
          </a:prstGeom>
        </p:spPr>
      </p:pic>
      <p:pic>
        <p:nvPicPr>
          <p:cNvPr id="5" name="图片 4"/>
          <p:cNvPicPr>
            <a:picLocks noChangeAspect="1"/>
          </p:cNvPicPr>
          <p:nvPr/>
        </p:nvPicPr>
        <p:blipFill>
          <a:blip r:embed="rId4"/>
          <a:stretch>
            <a:fillRect/>
          </a:stretch>
        </p:blipFill>
        <p:spPr>
          <a:xfrm>
            <a:off x="6167214" y="1485578"/>
            <a:ext cx="5707334" cy="410024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062758"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需求定义清晰</a:t>
            </a:r>
            <a:r>
              <a:rPr lang="zh-CN" altLang="en-US" sz="2665" dirty="0">
                <a:solidFill>
                  <a:srgbClr val="183A5D"/>
                </a:solidFill>
                <a:latin typeface="微软雅黑" panose="020B0503020204020204" pitchFamily="34" charset="-122"/>
                <a:ea typeface="微软雅黑" panose="020B0503020204020204" pitchFamily="34" charset="-122"/>
              </a:rPr>
              <a:t>程度</a:t>
            </a:r>
          </a:p>
        </p:txBody>
      </p:sp>
      <p:sp>
        <p:nvSpPr>
          <p:cNvPr id="7" name="文本框 6"/>
          <p:cNvSpPr txBox="1"/>
          <p:nvPr/>
        </p:nvSpPr>
        <p:spPr>
          <a:xfrm>
            <a:off x="1558702" y="2061642"/>
            <a:ext cx="9073008" cy="2553007"/>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每个获取的需求，都拆分成一个或者多个用例描述并且每个用例都有对应的对话框图和顺序图说明，在用户界面上还有相应的</a:t>
            </a:r>
            <a:r>
              <a:rPr lang="en-US" altLang="zh-CN" sz="2665" dirty="0">
                <a:solidFill>
                  <a:srgbClr val="183A5D"/>
                </a:solidFill>
                <a:latin typeface="微软雅黑" panose="020B0503020204020204" pitchFamily="34" charset="-122"/>
                <a:ea typeface="微软雅黑" panose="020B0503020204020204" pitchFamily="34" charset="-122"/>
              </a:rPr>
              <a:t>Web</a:t>
            </a:r>
            <a:r>
              <a:rPr lang="zh-CN" altLang="en-US" sz="2665" dirty="0">
                <a:solidFill>
                  <a:srgbClr val="183A5D"/>
                </a:solidFill>
                <a:latin typeface="微软雅黑" panose="020B0503020204020204" pitchFamily="34" charset="-122"/>
                <a:ea typeface="微软雅黑" panose="020B0503020204020204" pitchFamily="34" charset="-122"/>
              </a:rPr>
              <a:t>端和</a:t>
            </a:r>
            <a:r>
              <a:rPr lang="en-US" altLang="zh-CN" sz="2665" dirty="0">
                <a:solidFill>
                  <a:srgbClr val="183A5D"/>
                </a:solidFill>
                <a:latin typeface="微软雅黑" panose="020B0503020204020204" pitchFamily="34" charset="-122"/>
                <a:ea typeface="微软雅黑" panose="020B0503020204020204" pitchFamily="34" charset="-122"/>
              </a:rPr>
              <a:t>APP</a:t>
            </a:r>
            <a:r>
              <a:rPr lang="zh-CN" altLang="en-US" sz="2665" dirty="0">
                <a:solidFill>
                  <a:srgbClr val="183A5D"/>
                </a:solidFill>
                <a:latin typeface="微软雅黑" panose="020B0503020204020204" pitchFamily="34" charset="-122"/>
                <a:ea typeface="微软雅黑" panose="020B0503020204020204" pitchFamily="34" charset="-122"/>
              </a:rPr>
              <a:t>端原型支持，还搭配了相应的测试用例</a:t>
            </a:r>
            <a:endParaRPr lang="en-US" altLang="zh-CN" sz="2665"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a:p>
            <a:r>
              <a:rPr lang="zh-CN" altLang="en-US" sz="2665" dirty="0">
                <a:solidFill>
                  <a:srgbClr val="183A5D"/>
                </a:solidFill>
                <a:latin typeface="微软雅黑" panose="020B0503020204020204" pitchFamily="34" charset="-122"/>
                <a:ea typeface="微软雅黑" panose="020B0503020204020204" pitchFamily="34" charset="-122"/>
              </a:rPr>
              <a:t>我们从获取的所有需求中抽出部分给</a:t>
            </a:r>
            <a:r>
              <a:rPr lang="en-US" altLang="zh-CN" sz="2665" dirty="0">
                <a:solidFill>
                  <a:srgbClr val="183A5D"/>
                </a:solidFill>
                <a:latin typeface="微软雅黑" panose="020B0503020204020204" pitchFamily="34" charset="-122"/>
                <a:ea typeface="微软雅黑" panose="020B0503020204020204" pitchFamily="34" charset="-122"/>
              </a:rPr>
              <a:t>G09</a:t>
            </a:r>
            <a:r>
              <a:rPr lang="zh-CN" altLang="en-US" sz="2665" dirty="0">
                <a:solidFill>
                  <a:srgbClr val="183A5D"/>
                </a:solidFill>
                <a:latin typeface="微软雅黑" panose="020B0503020204020204" pitchFamily="34" charset="-122"/>
                <a:ea typeface="微软雅黑" panose="020B0503020204020204" pitchFamily="34" charset="-122"/>
              </a:rPr>
              <a:t>小组审阅，经过他们的反馈，我们的需求定义是清晰准确的</a:t>
            </a:r>
          </a:p>
        </p:txBody>
      </p:sp>
    </p:spTree>
  </p:cSld>
  <p:clrMapOvr>
    <a:masterClrMapping/>
  </p:clrMapOvr>
  <p:transition spd="slow" advClick="0" advTm="0">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8822" y="837506"/>
            <a:ext cx="2443708" cy="5919204"/>
          </a:xfrm>
          <a:prstGeom prst="rect">
            <a:avLst/>
          </a:prstGeom>
        </p:spPr>
      </p:pic>
      <p:pic>
        <p:nvPicPr>
          <p:cNvPr id="3" name="图片 2"/>
          <p:cNvPicPr>
            <a:picLocks noChangeAspect="1"/>
          </p:cNvPicPr>
          <p:nvPr/>
        </p:nvPicPr>
        <p:blipFill>
          <a:blip r:embed="rId4"/>
          <a:stretch>
            <a:fillRect/>
          </a:stretch>
        </p:blipFill>
        <p:spPr>
          <a:xfrm>
            <a:off x="5735166" y="3241728"/>
            <a:ext cx="4676155" cy="52388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02718" y="1197546"/>
            <a:ext cx="165834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数据字典</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574926" y="909514"/>
            <a:ext cx="5094709" cy="5715671"/>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ConceptualDataModel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1513182"/>
            <a:ext cx="10441160" cy="505484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LogicalDataModel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0590" y="1495757"/>
            <a:ext cx="11377264" cy="519078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PhysicalDataModel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40364" y="1488637"/>
            <a:ext cx="10710069" cy="505466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55040" y="235443"/>
            <a:ext cx="4968552" cy="6449563"/>
          </a:xfrm>
          <a:prstGeom prst="rect">
            <a:avLst/>
          </a:prstGeom>
        </p:spPr>
      </p:pic>
      <p:pic>
        <p:nvPicPr>
          <p:cNvPr id="3" name="图片 2"/>
          <p:cNvPicPr>
            <a:picLocks noChangeAspect="1"/>
          </p:cNvPicPr>
          <p:nvPr/>
        </p:nvPicPr>
        <p:blipFill>
          <a:blip r:embed="rId4"/>
          <a:stretch>
            <a:fillRect/>
          </a:stretch>
        </p:blipFill>
        <p:spPr>
          <a:xfrm>
            <a:off x="207460" y="1962721"/>
            <a:ext cx="5962311" cy="2944849"/>
          </a:xfrm>
          <a:prstGeom prst="rect">
            <a:avLst/>
          </a:prstGeom>
        </p:spPr>
      </p:pic>
      <p:pic>
        <p:nvPicPr>
          <p:cNvPr id="5" name="图片 4"/>
          <p:cNvPicPr>
            <a:picLocks noChangeAspect="1"/>
          </p:cNvPicPr>
          <p:nvPr/>
        </p:nvPicPr>
        <p:blipFill>
          <a:blip r:embed="rId5"/>
          <a:stretch>
            <a:fillRect/>
          </a:stretch>
        </p:blipFill>
        <p:spPr>
          <a:xfrm>
            <a:off x="6169771" y="1081298"/>
            <a:ext cx="5903116" cy="522899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236157" y="1917626"/>
          <a:ext cx="6345335" cy="4151843"/>
        </p:xfrm>
        <a:graphic>
          <a:graphicData uri="http://schemas.openxmlformats.org/drawingml/2006/table">
            <a:tbl>
              <a:tblPr/>
              <a:tblGrid>
                <a:gridCol w="1602624">
                  <a:extLst>
                    <a:ext uri="{9D8B030D-6E8A-4147-A177-3AD203B41FA5}">
                      <a16:colId xmlns:a16="http://schemas.microsoft.com/office/drawing/2014/main" val="20000"/>
                    </a:ext>
                  </a:extLst>
                </a:gridCol>
                <a:gridCol w="1662836">
                  <a:extLst>
                    <a:ext uri="{9D8B030D-6E8A-4147-A177-3AD203B41FA5}">
                      <a16:colId xmlns:a16="http://schemas.microsoft.com/office/drawing/2014/main" val="20001"/>
                    </a:ext>
                  </a:extLst>
                </a:gridCol>
                <a:gridCol w="3079875">
                  <a:extLst>
                    <a:ext uri="{9D8B030D-6E8A-4147-A177-3AD203B41FA5}">
                      <a16:colId xmlns:a16="http://schemas.microsoft.com/office/drawing/2014/main" val="20002"/>
                    </a:ext>
                  </a:extLst>
                </a:gridCol>
              </a:tblGrid>
              <a:tr h="402566">
                <a:tc>
                  <a:txBody>
                    <a:bodyPr/>
                    <a:lstStyle/>
                    <a:p>
                      <a:pPr algn="just">
                        <a:spcAft>
                          <a:spcPts val="0"/>
                        </a:spcAft>
                      </a:pPr>
                      <a:r>
                        <a:rPr lang="zh-CN" sz="1400" b="1" kern="100">
                          <a:effectLst/>
                          <a:latin typeface="Calibri" panose="020F0502020204030204" charset="0"/>
                          <a:ea typeface="宋体" panose="02010600030101010101" pitchFamily="2" charset="-122"/>
                          <a:cs typeface="宋体" panose="02010600030101010101" pitchFamily="2" charset="-122"/>
                        </a:rPr>
                        <a:t>脚注</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charset="0"/>
                          <a:ea typeface="宋体" panose="02010600030101010101" pitchFamily="2" charset="-122"/>
                          <a:cs typeface="宋体" panose="02010600030101010101" pitchFamily="2" charset="-122"/>
                        </a:rPr>
                        <a:t>名称</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charset="0"/>
                          <a:ea typeface="宋体" panose="02010600030101010101" pitchFamily="2" charset="-122"/>
                          <a:cs typeface="宋体" panose="02010600030101010101" pitchFamily="2" charset="-122"/>
                        </a:rPr>
                        <a:t>交互</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宋体" panose="02010600030101010101" pitchFamily="2" charset="-122"/>
                        </a:rPr>
                        <a:t>输入账号</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输入邮箱</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填写邮箱收到的验证码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点击发送验证码获取，随后点击输入框输入获取到的短信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设置密码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再次输入密码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输入身份证号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点击输入框输入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查看用户服务协议，同意选中图形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点击正方形框框同意该用户服务协议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点击注册按钮进行注册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charset="0"/>
                          <a:ea typeface="宋体" panose="02010600030101010101" pitchFamily="2" charset="-122"/>
                          <a:cs typeface="Times New Roman" panose="02020603050405020304" pitchFamily="18" charset="0"/>
                        </a:rPr>
                        <a:t>已有账号可点击进行登入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charset="0"/>
                          <a:ea typeface="宋体" panose="02010600030101010101" pitchFamily="2" charset="-122"/>
                          <a:cs typeface="Times New Roman" panose="02020603050405020304" pitchFamily="18" charset="0"/>
                        </a:rPr>
                        <a:t>点击文字转入登入界面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90" y="853430"/>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Text Box 9"/>
          <p:cNvSpPr txBox="1">
            <a:spLocks noChangeArrowheads="1"/>
          </p:cNvSpPr>
          <p:nvPr/>
        </p:nvSpPr>
        <p:spPr bwMode="auto">
          <a:xfrm>
            <a:off x="8650739" y="5875794"/>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000" dirty="0">
                <a:solidFill>
                  <a:srgbClr val="FF0000"/>
                </a:solidFill>
                <a:latin typeface="Calibri" panose="020F0502020204030204" charset="0"/>
                <a:ea typeface="宋体" panose="02010600030101010101" pitchFamily="2" charset="-122"/>
                <a:cs typeface="Calibri" panose="020F0502020204030204" charset="0"/>
              </a:rPr>
              <a:t>9</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4201992"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组内第二次最终评审记录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566814" y="1223282"/>
            <a:ext cx="4155791" cy="5586251"/>
          </a:xfrm>
          <a:prstGeom prst="rect">
            <a:avLst/>
          </a:prstGeom>
        </p:spPr>
      </p:pic>
      <p:pic>
        <p:nvPicPr>
          <p:cNvPr id="8" name="图片 7"/>
          <p:cNvPicPr>
            <a:picLocks noChangeAspect="1"/>
          </p:cNvPicPr>
          <p:nvPr/>
        </p:nvPicPr>
        <p:blipFill>
          <a:blip r:embed="rId3"/>
          <a:stretch>
            <a:fillRect/>
          </a:stretch>
        </p:blipFill>
        <p:spPr>
          <a:xfrm>
            <a:off x="6959302" y="549474"/>
            <a:ext cx="4932717" cy="6170021"/>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141396" y="1451891"/>
          <a:ext cx="4896544" cy="4938754"/>
        </p:xfrm>
        <a:graphic>
          <a:graphicData uri="http://schemas.openxmlformats.org/drawingml/2006/table">
            <a:tbl>
              <a:tblPr/>
              <a:tblGrid>
                <a:gridCol w="1236707">
                  <a:extLst>
                    <a:ext uri="{9D8B030D-6E8A-4147-A177-3AD203B41FA5}">
                      <a16:colId xmlns:a16="http://schemas.microsoft.com/office/drawing/2014/main" val="20000"/>
                    </a:ext>
                  </a:extLst>
                </a:gridCol>
                <a:gridCol w="1283171">
                  <a:extLst>
                    <a:ext uri="{9D8B030D-6E8A-4147-A177-3AD203B41FA5}">
                      <a16:colId xmlns:a16="http://schemas.microsoft.com/office/drawing/2014/main" val="20001"/>
                    </a:ext>
                  </a:extLst>
                </a:gridCol>
                <a:gridCol w="2376666">
                  <a:extLst>
                    <a:ext uri="{9D8B030D-6E8A-4147-A177-3AD203B41FA5}">
                      <a16:colId xmlns:a16="http://schemas.microsoft.com/office/drawing/2014/main" val="20002"/>
                    </a:ext>
                  </a:extLst>
                </a:gridCol>
              </a:tblGrid>
              <a:tr h="311744">
                <a:tc>
                  <a:txBody>
                    <a:bodyPr/>
                    <a:lstStyle/>
                    <a:p>
                      <a:pPr algn="l">
                        <a:spcAft>
                          <a:spcPts val="0"/>
                        </a:spcAft>
                      </a:pPr>
                      <a:r>
                        <a:rPr lang="zh-CN" sz="1200" b="1" kern="100">
                          <a:effectLst/>
                          <a:latin typeface="Calibri" panose="020F0502020204030204" charset="0"/>
                          <a:ea typeface="宋体" panose="02010600030101010101" pitchFamily="2" charset="-122"/>
                          <a:cs typeface="宋体" panose="02010600030101010101" pitchFamily="2" charset="-122"/>
                        </a:rPr>
                        <a:t>脚注</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charset="0"/>
                          <a:ea typeface="宋体" panose="02010600030101010101" pitchFamily="2" charset="-122"/>
                          <a:cs typeface="宋体" panose="02010600030101010101" pitchFamily="2" charset="-122"/>
                        </a:rPr>
                        <a:t>名称</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charset="0"/>
                          <a:ea typeface="宋体" panose="02010600030101010101" pitchFamily="2" charset="-122"/>
                          <a:cs typeface="宋体" panose="02010600030101010101" pitchFamily="2" charset="-122"/>
                        </a:rPr>
                        <a:t>交互</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推荐列表</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热点列表</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显示系统中所有热点内容</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推荐文章</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charset="0"/>
                          <a:ea typeface="宋体" panose="02010600030101010101" pitchFamily="2" charset="-122"/>
                          <a:cs typeface="Times New Roman" panose="02020603050405020304" pitchFamily="18" charset="0"/>
                        </a:rPr>
                        <a:t>显示系统推荐的文章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推荐课程</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显示系统推荐的课程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推荐帖子</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显示系统论坛中推荐的帖子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首页图标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底部导航栏首页图标高亮</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社区图标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底部导航栏社区图标，点击进入社区界面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课程图标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底部导航栏课程图标，点击进入课程界面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通知图标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底部导航栏社区图标，点击进入通知界面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我的图标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底部导航栏社区图标，点击进入个人中心界面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全局搜索</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输入关键词，进行全局搜索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热点文章</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显示系统热点的文章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热点课程</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显示系统热点的课程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charset="0"/>
                          <a:ea typeface="宋体" panose="02010600030101010101" pitchFamily="2" charset="-122"/>
                          <a:cs typeface="Times New Roman" panose="02020603050405020304" pitchFamily="18" charset="0"/>
                        </a:rPr>
                        <a:t>显示系统热点的帖子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pic>
        <p:nvPicPr>
          <p:cNvPr id="20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807671"/>
            <a:ext cx="5168393" cy="5860457"/>
          </a:xfrm>
          <a:prstGeom prst="rect">
            <a:avLst/>
          </a:prstGeom>
        </p:spPr>
      </p:pic>
      <p:pic>
        <p:nvPicPr>
          <p:cNvPr id="3" name="图片 2"/>
          <p:cNvPicPr>
            <a:picLocks noChangeAspect="1"/>
          </p:cNvPicPr>
          <p:nvPr/>
        </p:nvPicPr>
        <p:blipFill>
          <a:blip r:embed="rId4"/>
          <a:stretch>
            <a:fillRect/>
          </a:stretch>
        </p:blipFill>
        <p:spPr>
          <a:xfrm>
            <a:off x="5732788" y="2133650"/>
            <a:ext cx="6105525" cy="260032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   </a:t>
            </a:r>
            <a:r>
              <a:rPr lang="en-US" altLang="zh-CN" sz="2665" dirty="0" err="1" smtClean="0">
                <a:solidFill>
                  <a:srgbClr val="183A5D"/>
                </a:solidFill>
                <a:latin typeface="微软雅黑" panose="020B0503020204020204" pitchFamily="34" charset="-122"/>
                <a:ea typeface="微软雅黑" panose="020B0503020204020204" pitchFamily="34" charset="-122"/>
              </a:rPr>
              <a:t>BaseLine</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142878" y="1413570"/>
            <a:ext cx="5598368" cy="4233766"/>
          </a:xfrm>
          <a:prstGeom prst="rect">
            <a:avLst/>
          </a:prstGeom>
        </p:spPr>
      </p:pic>
    </p:spTree>
    <p:extLst>
      <p:ext uri="{BB962C8B-B14F-4D97-AF65-F5344CB8AC3E}">
        <p14:creationId xmlns:p14="http://schemas.microsoft.com/office/powerpoint/2010/main" val="3414324220"/>
      </p:ext>
    </p:extLst>
  </p:cSld>
  <p:clrMapOvr>
    <a:masterClrMapping/>
  </p:clrMapOvr>
  <p:transition spd="slow" advClick="0" advTm="0">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需求变更管理与控制</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026" name="图片 1" descr="C:\Users\Administrator\Desktop\捕获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38" y="981522"/>
            <a:ext cx="6735302" cy="530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CCB</a:t>
            </a:r>
            <a:r>
              <a:rPr lang="zh-CN" altLang="en-US" sz="2665" dirty="0" smtClean="0">
                <a:solidFill>
                  <a:srgbClr val="183A5D"/>
                </a:solidFill>
                <a:latin typeface="微软雅黑" panose="020B0503020204020204" pitchFamily="34" charset="-122"/>
                <a:ea typeface="微软雅黑" panose="020B0503020204020204" pitchFamily="34" charset="-122"/>
              </a:rPr>
              <a:t>组织</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422798" y="1053530"/>
            <a:ext cx="7486650" cy="542925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需求变更申请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6157" y="1053530"/>
            <a:ext cx="5544616" cy="5378278"/>
          </a:xfrm>
          <a:prstGeom prst="rect">
            <a:avLst/>
          </a:prstGeom>
        </p:spPr>
      </p:pic>
      <p:pic>
        <p:nvPicPr>
          <p:cNvPr id="3" name="图片 2"/>
          <p:cNvPicPr>
            <a:picLocks noChangeAspect="1"/>
          </p:cNvPicPr>
          <p:nvPr/>
        </p:nvPicPr>
        <p:blipFill>
          <a:blip r:embed="rId4"/>
          <a:stretch>
            <a:fillRect/>
          </a:stretch>
        </p:blipFill>
        <p:spPr>
          <a:xfrm>
            <a:off x="5951190" y="1053530"/>
            <a:ext cx="5756498" cy="3243864"/>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需求变更工具</a:t>
            </a:r>
            <a:r>
              <a:rPr lang="en-US" altLang="zh-CN" sz="2665" dirty="0" smtClean="0">
                <a:solidFill>
                  <a:srgbClr val="183A5D"/>
                </a:solidFill>
                <a:latin typeface="微软雅黑" panose="020B0503020204020204" pitchFamily="34" charset="-122"/>
                <a:ea typeface="微软雅黑" panose="020B0503020204020204" pitchFamily="34" charset="-122"/>
              </a:rPr>
              <a:t>Doors</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34566" y="1917626"/>
            <a:ext cx="3456384" cy="1061829"/>
          </a:xfrm>
          <a:prstGeom prst="rect">
            <a:avLst/>
          </a:prstGeom>
          <a:noFill/>
        </p:spPr>
        <p:txBody>
          <a:bodyPr wrap="square" rtlCol="0">
            <a:spAutoFit/>
          </a:bodyPr>
          <a:lstStyle/>
          <a:p>
            <a:r>
              <a:rPr lang="zh-CN" altLang="en-US" dirty="0" smtClean="0"/>
              <a:t>使用需求管理工具</a:t>
            </a:r>
            <a:r>
              <a:rPr lang="en-US" altLang="zh-CN" dirty="0" smtClean="0"/>
              <a:t>Doors 8.0</a:t>
            </a:r>
            <a:r>
              <a:rPr lang="zh-CN" altLang="en-US" dirty="0" smtClean="0"/>
              <a:t>已经导入所有需求相关文档</a:t>
            </a:r>
            <a:r>
              <a:rPr lang="zh-CN" altLang="en-US" dirty="0"/>
              <a:t>并</a:t>
            </a:r>
            <a:r>
              <a:rPr lang="zh-CN" altLang="en-US" dirty="0" smtClean="0"/>
              <a:t>建立链接矩阵</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006" y="1125538"/>
            <a:ext cx="6259409"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773610"/>
            <a:ext cx="3024336" cy="738664"/>
          </a:xfrm>
          <a:prstGeom prst="rect">
            <a:avLst/>
          </a:prstGeom>
          <a:noFill/>
        </p:spPr>
        <p:txBody>
          <a:bodyPr wrap="square" rtlCol="0">
            <a:spAutoFit/>
          </a:bodyPr>
          <a:lstStyle/>
          <a:p>
            <a:r>
              <a:rPr lang="zh-CN" altLang="en-US" dirty="0" smtClean="0"/>
              <a:t>需求优先级的跟踪链接矩阵</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18" y="1413570"/>
            <a:ext cx="8513619" cy="434156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485578"/>
            <a:ext cx="3024336" cy="1061829"/>
          </a:xfrm>
          <a:prstGeom prst="rect">
            <a:avLst/>
          </a:prstGeom>
          <a:noFill/>
        </p:spPr>
        <p:txBody>
          <a:bodyPr wrap="square" rtlCol="0">
            <a:spAutoFit/>
          </a:bodyPr>
          <a:lstStyle/>
          <a:p>
            <a:r>
              <a:rPr lang="zh-CN" altLang="en-US" dirty="0" smtClean="0"/>
              <a:t>使用跟踪链接矩阵</a:t>
            </a:r>
            <a:endParaRPr lang="en-US" altLang="zh-CN" dirty="0" smtClean="0"/>
          </a:p>
          <a:p>
            <a:r>
              <a:rPr lang="zh-CN" altLang="en-US" dirty="0"/>
              <a:t>来</a:t>
            </a:r>
            <a:r>
              <a:rPr lang="zh-CN" altLang="en-US" dirty="0" smtClean="0"/>
              <a:t>分析新增需求引起的变动影响</a:t>
            </a:r>
            <a:endParaRPr lang="zh-CN" altLang="en-US" dirty="0"/>
          </a:p>
        </p:txBody>
      </p:sp>
      <p:sp>
        <p:nvSpPr>
          <p:cNvPr id="3" name="TextBox 2"/>
          <p:cNvSpPr txBox="1"/>
          <p:nvPr/>
        </p:nvSpPr>
        <p:spPr>
          <a:xfrm>
            <a:off x="290242" y="4785380"/>
            <a:ext cx="2376264" cy="738664"/>
          </a:xfrm>
          <a:prstGeom prst="rect">
            <a:avLst/>
          </a:prstGeom>
          <a:noFill/>
        </p:spPr>
        <p:txBody>
          <a:bodyPr wrap="square" rtlCol="0">
            <a:spAutoFit/>
          </a:bodyPr>
          <a:lstStyle/>
          <a:p>
            <a:r>
              <a:rPr lang="zh-CN" altLang="en-US" dirty="0" smtClean="0"/>
              <a:t>需求变更对</a:t>
            </a:r>
            <a:r>
              <a:rPr lang="en-US" altLang="zh-CN" dirty="0" smtClean="0"/>
              <a:t>SRS</a:t>
            </a:r>
            <a:r>
              <a:rPr lang="zh-CN" altLang="en-US" dirty="0" smtClean="0"/>
              <a:t>文档的影响矩阵</a:t>
            </a:r>
            <a:endParaRPr lang="zh-CN" altLang="en-US"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679" r="1710" b="5311"/>
          <a:stretch>
            <a:fillRect/>
          </a:stretch>
        </p:blipFill>
        <p:spPr bwMode="auto">
          <a:xfrm>
            <a:off x="3574926" y="1485578"/>
            <a:ext cx="8178332" cy="4199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a:off x="2666506" y="4785380"/>
            <a:ext cx="4076772" cy="369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3" idx="3"/>
          </p:cNvCxnSpPr>
          <p:nvPr/>
        </p:nvCxnSpPr>
        <p:spPr>
          <a:xfrm flipH="1">
            <a:off x="2666506" y="4005858"/>
            <a:ext cx="4076772" cy="1148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7030" y="1269554"/>
            <a:ext cx="4581525" cy="4943475"/>
          </a:xfrm>
          <a:prstGeom prst="rect">
            <a:avLst/>
          </a:prstGeom>
        </p:spPr>
      </p:pic>
      <p:sp>
        <p:nvSpPr>
          <p:cNvPr id="6" name="文本框 5"/>
          <p:cNvSpPr txBox="1"/>
          <p:nvPr/>
        </p:nvSpPr>
        <p:spPr>
          <a:xfrm>
            <a:off x="4853132"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p>
          <a:p>
            <a:endParaRPr lang="en-US" altLang="zh-CN" dirty="0" smtClean="0"/>
          </a:p>
          <a:p>
            <a:r>
              <a:rPr lang="zh-CN" altLang="en-US" dirty="0" smtClean="0"/>
              <a:t>能查看文档提交历史记录，以及能够回溯文档版本</a:t>
            </a:r>
            <a:endParaRPr lang="zh-CN" altLang="en-US" dirty="0"/>
          </a:p>
        </p:txBody>
      </p:sp>
      <p:sp>
        <p:nvSpPr>
          <p:cNvPr id="9" name="文本框 8"/>
          <p:cNvSpPr txBox="1"/>
          <p:nvPr/>
        </p:nvSpPr>
        <p:spPr>
          <a:xfrm>
            <a:off x="5430346" y="3086304"/>
            <a:ext cx="1800493" cy="415498"/>
          </a:xfrm>
          <a:prstGeom prst="rect">
            <a:avLst/>
          </a:prstGeom>
          <a:noFill/>
        </p:spPr>
        <p:txBody>
          <a:bodyPr wrap="none" rtlCol="0">
            <a:spAutoFit/>
          </a:bodyPr>
          <a:lstStyle/>
          <a:p>
            <a:r>
              <a:rPr lang="zh-CN" altLang="en-US" dirty="0" smtClean="0"/>
              <a:t>项目目录结构</a:t>
            </a:r>
            <a:endParaRPr lang="zh-CN" altLang="en-US" dirty="0"/>
          </a:p>
        </p:txBody>
      </p:sp>
      <p:pic>
        <p:nvPicPr>
          <p:cNvPr id="10" name="图片 9"/>
          <p:cNvPicPr>
            <a:picLocks noChangeAspect="1"/>
          </p:cNvPicPr>
          <p:nvPr/>
        </p:nvPicPr>
        <p:blipFill>
          <a:blip r:embed="rId3"/>
          <a:stretch>
            <a:fillRect/>
          </a:stretch>
        </p:blipFill>
        <p:spPr>
          <a:xfrm>
            <a:off x="9263558" y="3602541"/>
            <a:ext cx="2573072" cy="3043040"/>
          </a:xfrm>
          <a:prstGeom prst="rect">
            <a:avLst/>
          </a:prstGeom>
        </p:spPr>
      </p:pic>
      <p:pic>
        <p:nvPicPr>
          <p:cNvPr id="11" name="图片 10"/>
          <p:cNvPicPr>
            <a:picLocks noChangeAspect="1"/>
          </p:cNvPicPr>
          <p:nvPr/>
        </p:nvPicPr>
        <p:blipFill>
          <a:blip r:embed="rId4"/>
          <a:stretch>
            <a:fillRect/>
          </a:stretch>
        </p:blipFill>
        <p:spPr>
          <a:xfrm>
            <a:off x="5430346" y="3602541"/>
            <a:ext cx="3456384" cy="300600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738664"/>
          </a:xfrm>
          <a:prstGeom prst="rect">
            <a:avLst/>
          </a:prstGeom>
          <a:noFill/>
        </p:spPr>
        <p:txBody>
          <a:bodyPr wrap="square" rtlCol="0">
            <a:spAutoFit/>
          </a:bodyPr>
          <a:lstStyle/>
          <a:p>
            <a:r>
              <a:rPr lang="zh-CN" altLang="en-US" dirty="0" smtClean="0"/>
              <a:t>需求变更对测试用例文档的影响矩阵</a:t>
            </a:r>
            <a:endParaRPr lang="zh-CN" altLang="en-US"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80" r="1390" b="5551"/>
          <a:stretch>
            <a:fillRect/>
          </a:stretch>
        </p:blipFill>
        <p:spPr bwMode="auto">
          <a:xfrm>
            <a:off x="3358902" y="1413570"/>
            <a:ext cx="7823553" cy="3988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646998"/>
            <a:ext cx="3833056" cy="1574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smtClean="0"/>
              <a:t>Web</a:t>
            </a:r>
            <a:r>
              <a:rPr lang="zh-CN" altLang="en-US" dirty="0" smtClean="0"/>
              <a:t>端）文档的影响矩阵</a:t>
            </a:r>
            <a:endParaRPr lang="zh-CN" alt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31" r="2122" b="4993"/>
          <a:stretch>
            <a:fillRect/>
          </a:stretch>
        </p:blipFill>
        <p:spPr bwMode="auto">
          <a:xfrm>
            <a:off x="3358902" y="1629594"/>
            <a:ext cx="7671084" cy="3944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808581"/>
            <a:ext cx="3761047" cy="7066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3" idx="3"/>
          </p:cNvCxnSpPr>
          <p:nvPr/>
        </p:nvCxnSpPr>
        <p:spPr>
          <a:xfrm flipH="1" flipV="1">
            <a:off x="2622191" y="2808581"/>
            <a:ext cx="3761047" cy="1629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a:t>App</a:t>
            </a:r>
            <a:r>
              <a:rPr lang="zh-CN" altLang="en-US" dirty="0" smtClean="0"/>
              <a:t>端）文档的影响矩阵</a:t>
            </a:r>
            <a:endParaRPr lang="zh-CN" alt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0021" r="2294" b="5731"/>
          <a:stretch>
            <a:fillRect/>
          </a:stretch>
        </p:blipFill>
        <p:spPr bwMode="auto">
          <a:xfrm>
            <a:off x="3862958" y="1125538"/>
            <a:ext cx="8045809" cy="4119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接箭头连接符 11"/>
          <p:cNvCxnSpPr>
            <a:endCxn id="3" idx="3"/>
          </p:cNvCxnSpPr>
          <p:nvPr/>
        </p:nvCxnSpPr>
        <p:spPr>
          <a:xfrm flipH="1">
            <a:off x="2622191" y="2808581"/>
            <a:ext cx="44091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3" idx="3"/>
          </p:cNvCxnSpPr>
          <p:nvPr/>
        </p:nvCxnSpPr>
        <p:spPr>
          <a:xfrm flipH="1" flipV="1">
            <a:off x="2622191" y="2808581"/>
            <a:ext cx="4409119" cy="530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3" idx="3"/>
          </p:cNvCxnSpPr>
          <p:nvPr/>
        </p:nvCxnSpPr>
        <p:spPr>
          <a:xfrm flipH="1" flipV="1">
            <a:off x="2622191" y="2808581"/>
            <a:ext cx="4409119" cy="1125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3" idx="3"/>
          </p:cNvCxnSpPr>
          <p:nvPr/>
        </p:nvCxnSpPr>
        <p:spPr>
          <a:xfrm flipH="1" flipV="1">
            <a:off x="2622191" y="2808581"/>
            <a:ext cx="4409119" cy="1917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14</a:t>
            </a: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236548" y="159851"/>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rPr>
              <a:t>需求变更影响</a:t>
            </a:r>
          </a:p>
        </p:txBody>
      </p:sp>
      <p:sp>
        <p:nvSpPr>
          <p:cNvPr id="13" name="文本框 7"/>
          <p:cNvSpPr txBox="1"/>
          <p:nvPr/>
        </p:nvSpPr>
        <p:spPr>
          <a:xfrm>
            <a:off x="334566" y="1309225"/>
            <a:ext cx="2088232" cy="415498"/>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en-US" dirty="0" smtClean="0">
                <a:solidFill>
                  <a:prstClr val="white"/>
                </a:solidFill>
                <a:latin typeface="Calibri" panose="020F0502020204030204"/>
                <a:ea typeface="宋体" panose="02010600030101010101" pitchFamily="2" charset="-122"/>
              </a:rPr>
              <a:t>项目基本信息</a:t>
            </a:r>
            <a:endParaRPr kumimoji="0" lang="zh-CN" altLang="en-US" sz="2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12" name="直接箭头连接符 11"/>
          <p:cNvCxnSpPr/>
          <p:nvPr/>
        </p:nvCxnSpPr>
        <p:spPr>
          <a:xfrm>
            <a:off x="9633585" y="-3644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593090" y="1309370"/>
            <a:ext cx="4991735" cy="4556760"/>
          </a:xfrm>
          <a:prstGeom prst="rect">
            <a:avLst/>
          </a:prstGeom>
        </p:spPr>
      </p:pic>
      <p:pic>
        <p:nvPicPr>
          <p:cNvPr id="9" name="图片 8"/>
          <p:cNvPicPr>
            <a:picLocks noChangeAspect="1"/>
          </p:cNvPicPr>
          <p:nvPr/>
        </p:nvPicPr>
        <p:blipFill>
          <a:blip r:embed="rId3"/>
          <a:stretch>
            <a:fillRect/>
          </a:stretch>
        </p:blipFill>
        <p:spPr>
          <a:xfrm>
            <a:off x="6055360" y="339725"/>
            <a:ext cx="5013960" cy="617982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14</a:t>
            </a:r>
          </a:p>
        </p:txBody>
      </p:sp>
      <p:sp>
        <p:nvSpPr>
          <p:cNvPr id="4" name="文本框 3"/>
          <p:cNvSpPr txBox="1"/>
          <p:nvPr/>
        </p:nvSpPr>
        <p:spPr>
          <a:xfrm>
            <a:off x="2236548" y="136356"/>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endPar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236548" y="159851"/>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rPr>
              <a:t>需求变更影响</a:t>
            </a:r>
          </a:p>
        </p:txBody>
      </p:sp>
      <p:sp>
        <p:nvSpPr>
          <p:cNvPr id="13" name="文本框 7"/>
          <p:cNvSpPr txBox="1"/>
          <p:nvPr/>
        </p:nvSpPr>
        <p:spPr>
          <a:xfrm>
            <a:off x="334566" y="1309225"/>
            <a:ext cx="2088232" cy="415498"/>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lang="zh-CN" altLang="en-US" dirty="0" smtClean="0">
                <a:solidFill>
                  <a:prstClr val="white"/>
                </a:solidFill>
                <a:latin typeface="Calibri" panose="020F0502020204030204"/>
                <a:ea typeface="宋体" panose="02010600030101010101" pitchFamily="2" charset="-122"/>
              </a:rPr>
              <a:t>项目基本信息</a:t>
            </a:r>
            <a:endParaRPr kumimoji="0" lang="zh-CN" altLang="en-US" b="0" i="0" kern="1200" cap="none" spc="0" normalizeH="0" baseline="0" noProof="0" dirty="0">
              <a:solidFill>
                <a:prstClr val="white"/>
              </a:solidFill>
              <a:latin typeface="Calibri" panose="020F0502020204030204"/>
              <a:ea typeface="宋体" panose="02010600030101010101" pitchFamily="2" charset="-122"/>
              <a:cs typeface="+mn-cs"/>
            </a:endParaRPr>
          </a:p>
        </p:txBody>
      </p:sp>
      <p:cxnSp>
        <p:nvCxnSpPr>
          <p:cNvPr id="12" name="直接箭头连接符 11"/>
          <p:cNvCxnSpPr/>
          <p:nvPr/>
        </p:nvCxnSpPr>
        <p:spPr>
          <a:xfrm>
            <a:off x="9633585" y="-3644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p:nvPr/>
        </p:nvGraphicFramePr>
        <p:xfrm>
          <a:off x="852805" y="1235981"/>
          <a:ext cx="1570355" cy="4205605"/>
        </p:xfrm>
        <a:graphic>
          <a:graphicData uri="http://schemas.openxmlformats.org/drawingml/2006/table">
            <a:tbl>
              <a:tblPr firstRow="1" bandRow="1">
                <a:tableStyleId>{5C22544A-7EE6-4342-B048-85BDC9FD1C3A}</a:tableStyleId>
              </a:tblPr>
              <a:tblGrid>
                <a:gridCol w="355600">
                  <a:extLst>
                    <a:ext uri="{9D8B030D-6E8A-4147-A177-3AD203B41FA5}">
                      <a16:colId xmlns:a16="http://schemas.microsoft.com/office/drawing/2014/main" val="20000"/>
                    </a:ext>
                  </a:extLst>
                </a:gridCol>
                <a:gridCol w="1214755">
                  <a:extLst>
                    <a:ext uri="{9D8B030D-6E8A-4147-A177-3AD203B41FA5}">
                      <a16:colId xmlns:a16="http://schemas.microsoft.com/office/drawing/2014/main" val="20001"/>
                    </a:ext>
                  </a:extLst>
                </a:gridCol>
              </a:tblGrid>
              <a:tr h="149225">
                <a:tc>
                  <a:txBody>
                    <a:bodyPr/>
                    <a:lstStyle/>
                    <a:p>
                      <a:pPr indent="0">
                        <a:buNone/>
                      </a:pPr>
                      <a:r>
                        <a:rPr lang="en-US" sz="600" b="0">
                          <a:solidFill>
                            <a:srgbClr val="000000"/>
                          </a:solidFill>
                          <a:latin typeface="宋体" panose="02010600030101010101" pitchFamily="2" charset="-122"/>
                        </a:rPr>
                        <a:t>77</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4.1.2 </a:t>
                      </a:r>
                      <a:r>
                        <a:rPr lang="zh-CN" sz="600" b="0">
                          <a:solidFill>
                            <a:srgbClr val="000000"/>
                          </a:solidFill>
                          <a:ea typeface="宋体" panose="02010600030101010101" pitchFamily="2" charset="-122"/>
                        </a:rPr>
                        <a:t>游客用例图</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9225">
                <a:tc>
                  <a:txBody>
                    <a:bodyPr/>
                    <a:lstStyle/>
                    <a:p>
                      <a:pPr indent="0">
                        <a:buNone/>
                      </a:pPr>
                      <a:r>
                        <a:rPr lang="en-US" sz="600" b="0">
                          <a:solidFill>
                            <a:srgbClr val="000000"/>
                          </a:solidFill>
                          <a:latin typeface="宋体" panose="02010600030101010101" pitchFamily="2" charset="-122"/>
                        </a:rPr>
                        <a:t>78</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4.1.3 </a:t>
                      </a:r>
                      <a:r>
                        <a:rPr lang="zh-CN" sz="600" b="0">
                          <a:solidFill>
                            <a:srgbClr val="000000"/>
                          </a:solidFill>
                          <a:ea typeface="宋体" panose="02010600030101010101" pitchFamily="2" charset="-122"/>
                        </a:rPr>
                        <a:t>学生用例图</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590">
                <a:tc>
                  <a:txBody>
                    <a:bodyPr/>
                    <a:lstStyle/>
                    <a:p>
                      <a:pPr indent="0">
                        <a:buNone/>
                      </a:pPr>
                      <a:r>
                        <a:rPr lang="en-US" sz="600" b="0">
                          <a:solidFill>
                            <a:srgbClr val="000000"/>
                          </a:solidFill>
                          <a:latin typeface="宋体" panose="02010600030101010101" pitchFamily="2" charset="-122"/>
                        </a:rPr>
                        <a:t>79</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4.1.4 </a:t>
                      </a:r>
                      <a:r>
                        <a:rPr lang="zh-CN" sz="600" b="0">
                          <a:solidFill>
                            <a:srgbClr val="000000"/>
                          </a:solidFill>
                          <a:ea typeface="宋体" panose="02010600030101010101" pitchFamily="2" charset="-122"/>
                        </a:rPr>
                        <a:t>教师用例图</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3755">
                <a:tc>
                  <a:txBody>
                    <a:bodyPr/>
                    <a:lstStyle/>
                    <a:p>
                      <a:pPr indent="0">
                        <a:buNone/>
                      </a:pPr>
                      <a:r>
                        <a:rPr lang="en-US" sz="600" b="0">
                          <a:solidFill>
                            <a:srgbClr val="000000"/>
                          </a:solidFill>
                          <a:latin typeface="宋体" panose="02010600030101010101" pitchFamily="2" charset="-122"/>
                        </a:rPr>
                        <a:t>80</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4.1.5 </a:t>
                      </a:r>
                      <a:r>
                        <a:rPr lang="zh-CN" sz="600" b="0">
                          <a:solidFill>
                            <a:srgbClr val="000000"/>
                          </a:solidFill>
                          <a:ea typeface="宋体" panose="02010600030101010101" pitchFamily="2" charset="-122"/>
                        </a:rPr>
                        <a:t>管理员用例图</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4045">
                <a:tc>
                  <a:txBody>
                    <a:bodyPr/>
                    <a:lstStyle/>
                    <a:p>
                      <a:pPr indent="0">
                        <a:buNone/>
                      </a:pPr>
                      <a:r>
                        <a:rPr lang="en-US" sz="600" b="0">
                          <a:solidFill>
                            <a:srgbClr val="000000"/>
                          </a:solidFill>
                          <a:latin typeface="宋体" panose="02010600030101010101" pitchFamily="2" charset="-122"/>
                        </a:rPr>
                        <a:t>83</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4.3.1 </a:t>
                      </a:r>
                      <a:r>
                        <a:rPr lang="zh-CN" sz="600" b="0">
                          <a:solidFill>
                            <a:srgbClr val="000000"/>
                          </a:solidFill>
                          <a:ea typeface="宋体" panose="02010600030101010101" pitchFamily="2" charset="-122"/>
                        </a:rPr>
                        <a:t>游客用例描述</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9225">
                <a:tc>
                  <a:txBody>
                    <a:bodyPr/>
                    <a:lstStyle/>
                    <a:p>
                      <a:pPr indent="0">
                        <a:buNone/>
                      </a:pPr>
                      <a:r>
                        <a:rPr lang="en-US" sz="600" b="0">
                          <a:solidFill>
                            <a:srgbClr val="000000"/>
                          </a:solidFill>
                          <a:latin typeface="宋体" panose="02010600030101010101" pitchFamily="2" charset="-122"/>
                        </a:rPr>
                        <a:t>84</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4.3.2 </a:t>
                      </a:r>
                      <a:r>
                        <a:rPr lang="zh-CN" sz="600" b="0">
                          <a:solidFill>
                            <a:srgbClr val="000000"/>
                          </a:solidFill>
                          <a:ea typeface="宋体" panose="02010600030101010101" pitchFamily="2" charset="-122"/>
                        </a:rPr>
                        <a:t>学生用例描述</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9295">
                <a:tc>
                  <a:txBody>
                    <a:bodyPr/>
                    <a:lstStyle/>
                    <a:p>
                      <a:pPr indent="0">
                        <a:buNone/>
                      </a:pPr>
                      <a:r>
                        <a:rPr lang="en-US" sz="600" b="0">
                          <a:solidFill>
                            <a:srgbClr val="000000"/>
                          </a:solidFill>
                          <a:latin typeface="宋体" panose="02010600030101010101" pitchFamily="2" charset="-122"/>
                        </a:rPr>
                        <a:t>85</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4.3.3 </a:t>
                      </a:r>
                      <a:r>
                        <a:rPr lang="zh-CN" sz="600" b="0">
                          <a:solidFill>
                            <a:srgbClr val="000000"/>
                          </a:solidFill>
                          <a:ea typeface="宋体" panose="02010600030101010101" pitchFamily="2" charset="-122"/>
                        </a:rPr>
                        <a:t>教师用例描述</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49225">
                <a:tc>
                  <a:txBody>
                    <a:bodyPr/>
                    <a:lstStyle/>
                    <a:p>
                      <a:pPr indent="0">
                        <a:buNone/>
                      </a:pPr>
                      <a:r>
                        <a:rPr lang="en-US" sz="600" b="0">
                          <a:solidFill>
                            <a:srgbClr val="000000"/>
                          </a:solidFill>
                          <a:latin typeface="宋体" panose="02010600030101010101" pitchFamily="2" charset="-122"/>
                        </a:rPr>
                        <a:t>95</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6.1.1 </a:t>
                      </a:r>
                      <a:r>
                        <a:rPr lang="zh-CN" sz="600" b="0">
                          <a:solidFill>
                            <a:srgbClr val="000000"/>
                          </a:solidFill>
                          <a:ea typeface="宋体" panose="02010600030101010101" pitchFamily="2" charset="-122"/>
                        </a:rPr>
                        <a:t>对话框图（游客用户）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49225">
                <a:tc>
                  <a:txBody>
                    <a:bodyPr/>
                    <a:lstStyle/>
                    <a:p>
                      <a:pPr indent="0">
                        <a:buNone/>
                      </a:pPr>
                      <a:r>
                        <a:rPr lang="en-US" sz="600" b="0">
                          <a:solidFill>
                            <a:srgbClr val="000000"/>
                          </a:solidFill>
                          <a:latin typeface="宋体" panose="02010600030101010101" pitchFamily="2" charset="-122"/>
                        </a:rPr>
                        <a:t>96</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6.1.2 </a:t>
                      </a:r>
                      <a:r>
                        <a:rPr lang="zh-CN" sz="600" b="0">
                          <a:solidFill>
                            <a:srgbClr val="000000"/>
                          </a:solidFill>
                          <a:ea typeface="宋体" panose="02010600030101010101" pitchFamily="2" charset="-122"/>
                        </a:rPr>
                        <a:t>对话框图（学生用户）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49225">
                <a:tc>
                  <a:txBody>
                    <a:bodyPr/>
                    <a:lstStyle/>
                    <a:p>
                      <a:pPr indent="0">
                        <a:buNone/>
                      </a:pPr>
                      <a:r>
                        <a:rPr lang="en-US" sz="600" b="0">
                          <a:solidFill>
                            <a:srgbClr val="000000"/>
                          </a:solidFill>
                          <a:latin typeface="宋体" panose="02010600030101010101" pitchFamily="2" charset="-122"/>
                        </a:rPr>
                        <a:t>97</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6.1.3 </a:t>
                      </a:r>
                      <a:r>
                        <a:rPr lang="zh-CN" sz="600" b="0">
                          <a:solidFill>
                            <a:srgbClr val="000000"/>
                          </a:solidFill>
                          <a:ea typeface="宋体" panose="02010600030101010101" pitchFamily="2" charset="-122"/>
                        </a:rPr>
                        <a:t>对话框图（教师用户）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9225">
                <a:tc>
                  <a:txBody>
                    <a:bodyPr/>
                    <a:lstStyle/>
                    <a:p>
                      <a:pPr indent="0">
                        <a:buNone/>
                      </a:pPr>
                      <a:r>
                        <a:rPr lang="en-US" sz="600" b="0">
                          <a:solidFill>
                            <a:srgbClr val="000000"/>
                          </a:solidFill>
                          <a:latin typeface="宋体" panose="02010600030101010101" pitchFamily="2" charset="-122"/>
                        </a:rPr>
                        <a:t>99</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6.2.1 </a:t>
                      </a:r>
                      <a:r>
                        <a:rPr lang="zh-CN" sz="600" b="0">
                          <a:solidFill>
                            <a:srgbClr val="000000"/>
                          </a:solidFill>
                          <a:ea typeface="宋体" panose="02010600030101010101" pitchFamily="2" charset="-122"/>
                        </a:rPr>
                        <a:t>顺序图（游客用户）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49225">
                <a:tc>
                  <a:txBody>
                    <a:bodyPr/>
                    <a:lstStyle/>
                    <a:p>
                      <a:pPr indent="0">
                        <a:buNone/>
                      </a:pPr>
                      <a:r>
                        <a:rPr lang="en-US" sz="600" b="0">
                          <a:solidFill>
                            <a:srgbClr val="000000"/>
                          </a:solidFill>
                          <a:latin typeface="宋体" panose="02010600030101010101" pitchFamily="2" charset="-122"/>
                        </a:rPr>
                        <a:t>100</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6.2.2 </a:t>
                      </a:r>
                      <a:r>
                        <a:rPr lang="zh-CN" sz="600" b="0">
                          <a:solidFill>
                            <a:srgbClr val="000000"/>
                          </a:solidFill>
                          <a:ea typeface="宋体" panose="02010600030101010101" pitchFamily="2" charset="-122"/>
                        </a:rPr>
                        <a:t>顺序图（学生用户）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49225">
                <a:tc>
                  <a:txBody>
                    <a:bodyPr/>
                    <a:lstStyle/>
                    <a:p>
                      <a:pPr indent="0">
                        <a:buNone/>
                      </a:pPr>
                      <a:r>
                        <a:rPr lang="en-US" sz="600" b="0">
                          <a:solidFill>
                            <a:srgbClr val="000000"/>
                          </a:solidFill>
                          <a:latin typeface="宋体" panose="02010600030101010101" pitchFamily="2" charset="-122"/>
                        </a:rPr>
                        <a:t>101</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6.2.3 </a:t>
                      </a:r>
                      <a:r>
                        <a:rPr lang="zh-CN" sz="600" b="0">
                          <a:solidFill>
                            <a:srgbClr val="000000"/>
                          </a:solidFill>
                          <a:ea typeface="宋体" panose="02010600030101010101" pitchFamily="2" charset="-122"/>
                        </a:rPr>
                        <a:t>顺序图（教师用户）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graphicFrame>
        <p:nvGraphicFramePr>
          <p:cNvPr id="8" name="表格 7"/>
          <p:cNvGraphicFramePr/>
          <p:nvPr/>
        </p:nvGraphicFramePr>
        <p:xfrm>
          <a:off x="2621280" y="1240426"/>
          <a:ext cx="1967865" cy="4526915"/>
        </p:xfrm>
        <a:graphic>
          <a:graphicData uri="http://schemas.openxmlformats.org/drawingml/2006/table">
            <a:tbl>
              <a:tblPr firstRow="1" bandRow="1">
                <a:tableStyleId>{5C22544A-7EE6-4342-B048-85BDC9FD1C3A}</a:tableStyleId>
              </a:tblPr>
              <a:tblGrid>
                <a:gridCol w="445770">
                  <a:extLst>
                    <a:ext uri="{9D8B030D-6E8A-4147-A177-3AD203B41FA5}">
                      <a16:colId xmlns:a16="http://schemas.microsoft.com/office/drawing/2014/main" val="20000"/>
                    </a:ext>
                  </a:extLst>
                </a:gridCol>
                <a:gridCol w="1522095">
                  <a:extLst>
                    <a:ext uri="{9D8B030D-6E8A-4147-A177-3AD203B41FA5}">
                      <a16:colId xmlns:a16="http://schemas.microsoft.com/office/drawing/2014/main" val="20001"/>
                    </a:ext>
                  </a:extLst>
                </a:gridCol>
              </a:tblGrid>
              <a:tr h="622935">
                <a:tc>
                  <a:txBody>
                    <a:bodyPr/>
                    <a:lstStyle/>
                    <a:p>
                      <a:pPr indent="0">
                        <a:buNone/>
                      </a:pPr>
                      <a:r>
                        <a:rPr lang="en-US" sz="800" b="0">
                          <a:solidFill>
                            <a:srgbClr val="000000"/>
                          </a:solidFill>
                          <a:latin typeface="宋体" panose="02010600030101010101" pitchFamily="2" charset="-122"/>
                        </a:rPr>
                        <a:t>1320</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3.26 </a:t>
                      </a:r>
                      <a:r>
                        <a:rPr lang="zh-CN" sz="800" b="0">
                          <a:solidFill>
                            <a:srgbClr val="000000"/>
                          </a:solidFill>
                          <a:ea typeface="宋体" panose="02010600030101010101" pitchFamily="2" charset="-122"/>
                        </a:rPr>
                        <a:t>游客用户查看热门博主测试用例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7360">
                <a:tc>
                  <a:txBody>
                    <a:bodyPr/>
                    <a:lstStyle/>
                    <a:p>
                      <a:pPr indent="0">
                        <a:buNone/>
                      </a:pPr>
                      <a:r>
                        <a:rPr lang="en-US" sz="800" b="0">
                          <a:solidFill>
                            <a:srgbClr val="000000"/>
                          </a:solidFill>
                          <a:latin typeface="宋体" panose="02010600030101010101" pitchFamily="2" charset="-122"/>
                        </a:rPr>
                        <a:t>1362</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3.27 </a:t>
                      </a:r>
                      <a:r>
                        <a:rPr lang="zh-CN" sz="800" b="0">
                          <a:solidFill>
                            <a:srgbClr val="000000"/>
                          </a:solidFill>
                          <a:ea typeface="宋体" panose="02010600030101010101" pitchFamily="2" charset="-122"/>
                        </a:rPr>
                        <a:t>注册用户点击热门博主测试用例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7505">
                <a:tc>
                  <a:txBody>
                    <a:bodyPr/>
                    <a:lstStyle/>
                    <a:p>
                      <a:pPr indent="0">
                        <a:buNone/>
                      </a:pPr>
                      <a:r>
                        <a:rPr lang="en-US" sz="800" b="0">
                          <a:solidFill>
                            <a:srgbClr val="000000"/>
                          </a:solidFill>
                          <a:latin typeface="宋体" panose="02010600030101010101" pitchFamily="2" charset="-122"/>
                        </a:rPr>
                        <a:t>2264</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3.48 </a:t>
                      </a:r>
                      <a:r>
                        <a:rPr lang="zh-CN" sz="800" b="0">
                          <a:solidFill>
                            <a:srgbClr val="000000"/>
                          </a:solidFill>
                          <a:ea typeface="宋体" panose="02010600030101010101" pitchFamily="2" charset="-122"/>
                        </a:rPr>
                        <a:t>游客查看热门博主测试用例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7215">
                <a:tc>
                  <a:txBody>
                    <a:bodyPr/>
                    <a:lstStyle/>
                    <a:p>
                      <a:pPr indent="0">
                        <a:buNone/>
                      </a:pPr>
                      <a:r>
                        <a:rPr lang="en-US" sz="800" b="0">
                          <a:solidFill>
                            <a:srgbClr val="000000"/>
                          </a:solidFill>
                          <a:latin typeface="宋体" panose="02010600030101010101" pitchFamily="2" charset="-122"/>
                        </a:rPr>
                        <a:t>6721</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4.95 </a:t>
                      </a:r>
                      <a:r>
                        <a:rPr lang="zh-CN" sz="800" b="0">
                          <a:solidFill>
                            <a:srgbClr val="000000"/>
                          </a:solidFill>
                          <a:ea typeface="宋体" panose="02010600030101010101" pitchFamily="2" charset="-122"/>
                        </a:rPr>
                        <a:t>教师用户查看热门博主测试用例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7030">
                <a:tc>
                  <a:txBody>
                    <a:bodyPr/>
                    <a:lstStyle/>
                    <a:p>
                      <a:pPr indent="0">
                        <a:buNone/>
                      </a:pPr>
                      <a:r>
                        <a:rPr lang="en-US" sz="800" b="0">
                          <a:solidFill>
                            <a:srgbClr val="000000"/>
                          </a:solidFill>
                          <a:latin typeface="宋体" panose="02010600030101010101" pitchFamily="2" charset="-122"/>
                        </a:rPr>
                        <a:t>6763</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4.96 </a:t>
                      </a:r>
                      <a:r>
                        <a:rPr lang="zh-CN" sz="800" b="0">
                          <a:solidFill>
                            <a:srgbClr val="000000"/>
                          </a:solidFill>
                          <a:ea typeface="宋体" panose="02010600030101010101" pitchFamily="2" charset="-122"/>
                        </a:rPr>
                        <a:t>注册用户点击热门博主测试用例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1970">
                <a:tc>
                  <a:txBody>
                    <a:bodyPr/>
                    <a:lstStyle/>
                    <a:p>
                      <a:pPr indent="0">
                        <a:buNone/>
                      </a:pPr>
                      <a:r>
                        <a:rPr lang="en-US" sz="800" b="0">
                          <a:solidFill>
                            <a:srgbClr val="000000"/>
                          </a:solidFill>
                          <a:latin typeface="宋体" panose="02010600030101010101" pitchFamily="2" charset="-122"/>
                        </a:rPr>
                        <a:t>10905</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4.184 </a:t>
                      </a:r>
                      <a:r>
                        <a:rPr lang="zh-CN" sz="800" b="0">
                          <a:solidFill>
                            <a:srgbClr val="000000"/>
                          </a:solidFill>
                          <a:ea typeface="宋体" panose="02010600030101010101" pitchFamily="2" charset="-122"/>
                        </a:rPr>
                        <a:t>注册用户查看热门博主测试用例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51205">
                <a:tc>
                  <a:txBody>
                    <a:bodyPr/>
                    <a:lstStyle/>
                    <a:p>
                      <a:pPr indent="0">
                        <a:buNone/>
                      </a:pPr>
                      <a:r>
                        <a:rPr lang="en-US" sz="800" b="0">
                          <a:solidFill>
                            <a:srgbClr val="000000"/>
                          </a:solidFill>
                          <a:latin typeface="宋体" panose="02010600030101010101" pitchFamily="2" charset="-122"/>
                        </a:rPr>
                        <a:t>10947</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4.185 </a:t>
                      </a:r>
                      <a:r>
                        <a:rPr lang="zh-CN" sz="800" b="0">
                          <a:solidFill>
                            <a:srgbClr val="000000"/>
                          </a:solidFill>
                          <a:ea typeface="宋体" panose="02010600030101010101" pitchFamily="2" charset="-122"/>
                        </a:rPr>
                        <a:t>注册用户点击热门博主测试用例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580">
                <a:tc>
                  <a:txBody>
                    <a:bodyPr/>
                    <a:lstStyle/>
                    <a:p>
                      <a:pPr indent="0">
                        <a:buNone/>
                      </a:pPr>
                      <a:r>
                        <a:rPr lang="en-US" sz="800" b="0">
                          <a:solidFill>
                            <a:srgbClr val="000000"/>
                          </a:solidFill>
                          <a:latin typeface="宋体" panose="02010600030101010101" pitchFamily="2" charset="-122"/>
                        </a:rPr>
                        <a:t>12919</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5.38 </a:t>
                      </a:r>
                      <a:r>
                        <a:rPr lang="zh-CN" sz="800" b="0">
                          <a:solidFill>
                            <a:srgbClr val="000000"/>
                          </a:solidFill>
                          <a:ea typeface="宋体" panose="02010600030101010101" pitchFamily="2" charset="-122"/>
                        </a:rPr>
                        <a:t>教师用户查看热门博主测试用例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2115">
                <a:tc>
                  <a:txBody>
                    <a:bodyPr/>
                    <a:lstStyle/>
                    <a:p>
                      <a:pPr indent="0">
                        <a:buNone/>
                      </a:pPr>
                      <a:r>
                        <a:rPr lang="en-US" sz="800" b="0">
                          <a:solidFill>
                            <a:srgbClr val="000000"/>
                          </a:solidFill>
                          <a:latin typeface="宋体" panose="02010600030101010101" pitchFamily="2" charset="-122"/>
                        </a:rPr>
                        <a:t>12961</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5.39 </a:t>
                      </a:r>
                      <a:r>
                        <a:rPr lang="zh-CN" sz="800" b="0">
                          <a:solidFill>
                            <a:srgbClr val="000000"/>
                          </a:solidFill>
                          <a:ea typeface="宋体" panose="02010600030101010101" pitchFamily="2" charset="-122"/>
                        </a:rPr>
                        <a:t>教师用户点击热门博主测试用例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0" name="表格 9"/>
          <p:cNvGraphicFramePr/>
          <p:nvPr/>
        </p:nvGraphicFramePr>
        <p:xfrm>
          <a:off x="4787582" y="1235981"/>
          <a:ext cx="2430780" cy="4526915"/>
        </p:xfrm>
        <a:graphic>
          <a:graphicData uri="http://schemas.openxmlformats.org/drawingml/2006/table">
            <a:tbl>
              <a:tblPr firstRow="1" bandRow="1">
                <a:tableStyleId>{5C22544A-7EE6-4342-B048-85BDC9FD1C3A}</a:tableStyleId>
              </a:tblPr>
              <a:tblGrid>
                <a:gridCol w="550545">
                  <a:extLst>
                    <a:ext uri="{9D8B030D-6E8A-4147-A177-3AD203B41FA5}">
                      <a16:colId xmlns:a16="http://schemas.microsoft.com/office/drawing/2014/main" val="20000"/>
                    </a:ext>
                  </a:extLst>
                </a:gridCol>
                <a:gridCol w="1880235">
                  <a:extLst>
                    <a:ext uri="{9D8B030D-6E8A-4147-A177-3AD203B41FA5}">
                      <a16:colId xmlns:a16="http://schemas.microsoft.com/office/drawing/2014/main" val="20001"/>
                    </a:ext>
                  </a:extLst>
                </a:gridCol>
              </a:tblGrid>
              <a:tr h="769620">
                <a:tc>
                  <a:txBody>
                    <a:bodyPr/>
                    <a:lstStyle/>
                    <a:p>
                      <a:pPr indent="0">
                        <a:buNone/>
                      </a:pPr>
                      <a:r>
                        <a:rPr lang="en-US" sz="1000" b="0">
                          <a:solidFill>
                            <a:srgbClr val="000000"/>
                          </a:solidFill>
                          <a:latin typeface="宋体" panose="02010600030101010101" pitchFamily="2" charset="-122"/>
                        </a:rPr>
                        <a:t>57</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2.1 </a:t>
                      </a:r>
                      <a:r>
                        <a:rPr lang="zh-CN" sz="1000" b="0">
                          <a:solidFill>
                            <a:srgbClr val="000000"/>
                          </a:solidFill>
                          <a:ea typeface="宋体" panose="02010600030101010101" pitchFamily="2" charset="-122"/>
                        </a:rPr>
                        <a:t>网页端游客用户界面</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7215">
                <a:tc>
                  <a:txBody>
                    <a:bodyPr/>
                    <a:lstStyle/>
                    <a:p>
                      <a:pPr indent="0">
                        <a:buNone/>
                      </a:pPr>
                      <a:r>
                        <a:rPr lang="en-US" sz="1000" b="0">
                          <a:solidFill>
                            <a:srgbClr val="000000"/>
                          </a:solidFill>
                          <a:latin typeface="宋体" panose="02010600030101010101" pitchFamily="2" charset="-122"/>
                        </a:rPr>
                        <a:t>59</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2.1.2 </a:t>
                      </a:r>
                      <a:r>
                        <a:rPr lang="zh-CN" sz="1000" b="0">
                          <a:solidFill>
                            <a:srgbClr val="000000"/>
                          </a:solidFill>
                          <a:ea typeface="宋体" panose="02010600030101010101" pitchFamily="2" charset="-122"/>
                        </a:rPr>
                        <a:t>社区</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1325">
                <a:tc>
                  <a:txBody>
                    <a:bodyPr/>
                    <a:lstStyle/>
                    <a:p>
                      <a:pPr indent="0">
                        <a:buNone/>
                      </a:pPr>
                      <a:r>
                        <a:rPr lang="en-US" sz="1000" b="0">
                          <a:solidFill>
                            <a:srgbClr val="000000"/>
                          </a:solidFill>
                          <a:latin typeface="宋体" panose="02010600030101010101" pitchFamily="2" charset="-122"/>
                        </a:rPr>
                        <a:t>62</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2.2 </a:t>
                      </a:r>
                      <a:r>
                        <a:rPr lang="zh-CN" sz="1000" b="0">
                          <a:solidFill>
                            <a:srgbClr val="000000"/>
                          </a:solidFill>
                          <a:ea typeface="宋体" panose="02010600030101010101" pitchFamily="2" charset="-122"/>
                        </a:rPr>
                        <a:t>网页端学生用户界面</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3105">
                <a:tc>
                  <a:txBody>
                    <a:bodyPr/>
                    <a:lstStyle/>
                    <a:p>
                      <a:pPr indent="0">
                        <a:buNone/>
                      </a:pPr>
                      <a:r>
                        <a:rPr lang="en-US" sz="1000" b="0">
                          <a:solidFill>
                            <a:srgbClr val="000000"/>
                          </a:solidFill>
                          <a:latin typeface="宋体" panose="02010600030101010101" pitchFamily="2" charset="-122"/>
                        </a:rPr>
                        <a:t>13</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2.2.2 </a:t>
                      </a:r>
                      <a:r>
                        <a:rPr lang="zh-CN" sz="1000" b="0">
                          <a:solidFill>
                            <a:srgbClr val="000000"/>
                          </a:solidFill>
                          <a:ea typeface="宋体" panose="02010600030101010101" pitchFamily="2" charset="-122"/>
                        </a:rPr>
                        <a:t>未登入状态社区</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2755">
                <a:tc>
                  <a:txBody>
                    <a:bodyPr/>
                    <a:lstStyle/>
                    <a:p>
                      <a:pPr indent="0">
                        <a:buNone/>
                      </a:pPr>
                      <a:r>
                        <a:rPr lang="en-US" sz="1000" b="0">
                          <a:solidFill>
                            <a:srgbClr val="000000"/>
                          </a:solidFill>
                          <a:latin typeface="宋体" panose="02010600030101010101" pitchFamily="2" charset="-122"/>
                        </a:rPr>
                        <a:t>73</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2.2.11 </a:t>
                      </a:r>
                      <a:r>
                        <a:rPr lang="zh-CN" sz="1000" b="0">
                          <a:solidFill>
                            <a:srgbClr val="000000"/>
                          </a:solidFill>
                          <a:ea typeface="宋体" panose="02010600030101010101" pitchFamily="2" charset="-122"/>
                        </a:rPr>
                        <a:t>个人中心</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5160">
                <a:tc>
                  <a:txBody>
                    <a:bodyPr/>
                    <a:lstStyle/>
                    <a:p>
                      <a:pPr indent="0">
                        <a:buNone/>
                      </a:pPr>
                      <a:r>
                        <a:rPr lang="en-US" sz="1000" b="0">
                          <a:solidFill>
                            <a:srgbClr val="000000"/>
                          </a:solidFill>
                          <a:latin typeface="宋体" panose="02010600030101010101" pitchFamily="2" charset="-122"/>
                        </a:rPr>
                        <a:t>91</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2.3 </a:t>
                      </a:r>
                      <a:r>
                        <a:rPr lang="zh-CN" sz="1000" b="0">
                          <a:solidFill>
                            <a:srgbClr val="000000"/>
                          </a:solidFill>
                          <a:ea typeface="宋体" panose="02010600030101010101" pitchFamily="2" charset="-122"/>
                        </a:rPr>
                        <a:t>网页端教师用户界面</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27735">
                <a:tc>
                  <a:txBody>
                    <a:bodyPr/>
                    <a:lstStyle/>
                    <a:p>
                      <a:pPr indent="0">
                        <a:buNone/>
                      </a:pPr>
                      <a:r>
                        <a:rPr lang="en-US" sz="1000" b="0">
                          <a:solidFill>
                            <a:srgbClr val="000000"/>
                          </a:solidFill>
                          <a:latin typeface="宋体" panose="02010600030101010101" pitchFamily="2" charset="-122"/>
                        </a:rPr>
                        <a:t>93</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2.3.2 </a:t>
                      </a:r>
                      <a:r>
                        <a:rPr lang="zh-CN" sz="1000" b="0">
                          <a:solidFill>
                            <a:srgbClr val="000000"/>
                          </a:solidFill>
                          <a:ea typeface="宋体" panose="02010600030101010101" pitchFamily="2" charset="-122"/>
                        </a:rPr>
                        <a:t>未登入状态社区</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1" name="表格 10"/>
          <p:cNvGraphicFramePr/>
          <p:nvPr/>
        </p:nvGraphicFramePr>
        <p:xfrm>
          <a:off x="7561580" y="1239520"/>
          <a:ext cx="1858645" cy="3441065"/>
        </p:xfrm>
        <a:graphic>
          <a:graphicData uri="http://schemas.openxmlformats.org/drawingml/2006/table">
            <a:tbl>
              <a:tblPr firstRow="1" bandRow="1">
                <a:tableStyleId>{5C22544A-7EE6-4342-B048-85BDC9FD1C3A}</a:tableStyleId>
              </a:tblPr>
              <a:tblGrid>
                <a:gridCol w="421005">
                  <a:extLst>
                    <a:ext uri="{9D8B030D-6E8A-4147-A177-3AD203B41FA5}">
                      <a16:colId xmlns:a16="http://schemas.microsoft.com/office/drawing/2014/main" val="20000"/>
                    </a:ext>
                  </a:extLst>
                </a:gridCol>
                <a:gridCol w="1437640">
                  <a:extLst>
                    <a:ext uri="{9D8B030D-6E8A-4147-A177-3AD203B41FA5}">
                      <a16:colId xmlns:a16="http://schemas.microsoft.com/office/drawing/2014/main" val="20001"/>
                    </a:ext>
                  </a:extLst>
                </a:gridCol>
              </a:tblGrid>
              <a:tr h="506095">
                <a:tc>
                  <a:txBody>
                    <a:bodyPr/>
                    <a:lstStyle/>
                    <a:p>
                      <a:pPr indent="0">
                        <a:buNone/>
                      </a:pPr>
                      <a:r>
                        <a:rPr lang="en-US" sz="1100" b="0">
                          <a:solidFill>
                            <a:srgbClr val="000000"/>
                          </a:solidFill>
                          <a:latin typeface="宋体" panose="02010600030101010101" pitchFamily="2" charset="-122"/>
                        </a:rPr>
                        <a:t>93</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3.1 </a:t>
                      </a:r>
                      <a:r>
                        <a:rPr lang="zh-CN" sz="1100" b="0">
                          <a:solidFill>
                            <a:srgbClr val="000000"/>
                          </a:solidFill>
                          <a:ea typeface="宋体" panose="02010600030101010101" pitchFamily="2" charset="-122"/>
                        </a:rPr>
                        <a:t>APP端游客用户界面</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4540">
                <a:tc>
                  <a:txBody>
                    <a:bodyPr/>
                    <a:lstStyle/>
                    <a:p>
                      <a:pPr indent="0">
                        <a:buNone/>
                      </a:pPr>
                      <a:r>
                        <a:rPr lang="en-US" sz="1100" b="0">
                          <a:solidFill>
                            <a:srgbClr val="000000"/>
                          </a:solidFill>
                          <a:latin typeface="宋体" panose="02010600030101010101" pitchFamily="2" charset="-122"/>
                        </a:rPr>
                        <a:t>422</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3.2 </a:t>
                      </a:r>
                      <a:r>
                        <a:rPr lang="zh-CN" sz="1100" b="0">
                          <a:solidFill>
                            <a:srgbClr val="000000"/>
                          </a:solidFill>
                          <a:ea typeface="宋体" panose="02010600030101010101" pitchFamily="2" charset="-122"/>
                        </a:rPr>
                        <a:t>APP端学生用户界面</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3405">
                <a:tc>
                  <a:txBody>
                    <a:bodyPr/>
                    <a:lstStyle/>
                    <a:p>
                      <a:pPr indent="0">
                        <a:buNone/>
                      </a:pPr>
                      <a:r>
                        <a:rPr lang="en-US" sz="1100" b="0">
                          <a:solidFill>
                            <a:srgbClr val="000000"/>
                          </a:solidFill>
                          <a:latin typeface="宋体" panose="02010600030101010101" pitchFamily="2" charset="-122"/>
                        </a:rPr>
                        <a:t>516</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3.2.3 </a:t>
                      </a:r>
                      <a:r>
                        <a:rPr lang="zh-CN" sz="1100" b="0">
                          <a:solidFill>
                            <a:srgbClr val="000000"/>
                          </a:solidFill>
                          <a:ea typeface="宋体" panose="02010600030101010101" pitchFamily="2" charset="-122"/>
                        </a:rPr>
                        <a:t>社区</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785">
                <a:tc>
                  <a:txBody>
                    <a:bodyPr/>
                    <a:lstStyle/>
                    <a:p>
                      <a:pPr indent="0">
                        <a:buNone/>
                      </a:pPr>
                      <a:r>
                        <a:rPr lang="en-US" sz="1100" b="0">
                          <a:solidFill>
                            <a:srgbClr val="000000"/>
                          </a:solidFill>
                          <a:latin typeface="宋体" panose="02010600030101010101" pitchFamily="2" charset="-122"/>
                        </a:rPr>
                        <a:t>1088</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3.2.6 </a:t>
                      </a:r>
                      <a:r>
                        <a:rPr lang="zh-CN" sz="1100" b="0">
                          <a:solidFill>
                            <a:srgbClr val="000000"/>
                          </a:solidFill>
                          <a:ea typeface="宋体" panose="02010600030101010101" pitchFamily="2" charset="-122"/>
                        </a:rPr>
                        <a:t>个人中心</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8660">
                <a:tc>
                  <a:txBody>
                    <a:bodyPr/>
                    <a:lstStyle/>
                    <a:p>
                      <a:pPr indent="0">
                        <a:buNone/>
                      </a:pPr>
                      <a:r>
                        <a:rPr lang="en-US" sz="1100" b="0">
                          <a:solidFill>
                            <a:srgbClr val="000000"/>
                          </a:solidFill>
                          <a:latin typeface="宋体" panose="02010600030101010101" pitchFamily="2" charset="-122"/>
                        </a:rPr>
                        <a:t>1247</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3.3 </a:t>
                      </a:r>
                      <a:r>
                        <a:rPr lang="zh-CN" sz="1100" b="0">
                          <a:solidFill>
                            <a:srgbClr val="000000"/>
                          </a:solidFill>
                          <a:ea typeface="宋体" panose="02010600030101010101" pitchFamily="2" charset="-122"/>
                        </a:rPr>
                        <a:t>APP端教师用户界面</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9580">
                <a:tc>
                  <a:txBody>
                    <a:bodyPr/>
                    <a:lstStyle/>
                    <a:p>
                      <a:pPr indent="0">
                        <a:buNone/>
                      </a:pPr>
                      <a:r>
                        <a:rPr lang="en-US" sz="1100" b="0">
                          <a:solidFill>
                            <a:srgbClr val="000000"/>
                          </a:solidFill>
                          <a:latin typeface="宋体" panose="02010600030101010101" pitchFamily="2" charset="-122"/>
                        </a:rPr>
                        <a:t>1248</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3.3.1 </a:t>
                      </a:r>
                      <a:r>
                        <a:rPr lang="zh-CN" sz="1100" b="0">
                          <a:solidFill>
                            <a:srgbClr val="000000"/>
                          </a:solidFill>
                          <a:ea typeface="宋体" panose="02010600030101010101" pitchFamily="2" charset="-122"/>
                        </a:rPr>
                        <a:t>个人中心</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 name="表格 14"/>
          <p:cNvGraphicFramePr/>
          <p:nvPr/>
        </p:nvGraphicFramePr>
        <p:xfrm>
          <a:off x="9491980" y="1240155"/>
          <a:ext cx="1888490" cy="1356360"/>
        </p:xfrm>
        <a:graphic>
          <a:graphicData uri="http://schemas.openxmlformats.org/drawingml/2006/table">
            <a:tbl>
              <a:tblPr firstRow="1" bandRow="1">
                <a:tableStyleId>{5C22544A-7EE6-4342-B048-85BDC9FD1C3A}</a:tableStyleId>
              </a:tblPr>
              <a:tblGrid>
                <a:gridCol w="427990">
                  <a:extLst>
                    <a:ext uri="{9D8B030D-6E8A-4147-A177-3AD203B41FA5}">
                      <a16:colId xmlns:a16="http://schemas.microsoft.com/office/drawing/2014/main" val="20000"/>
                    </a:ext>
                  </a:extLst>
                </a:gridCol>
                <a:gridCol w="1460500">
                  <a:extLst>
                    <a:ext uri="{9D8B030D-6E8A-4147-A177-3AD203B41FA5}">
                      <a16:colId xmlns:a16="http://schemas.microsoft.com/office/drawing/2014/main" val="20001"/>
                    </a:ext>
                  </a:extLst>
                </a:gridCol>
              </a:tblGrid>
              <a:tr h="594360">
                <a:tc>
                  <a:txBody>
                    <a:bodyPr/>
                    <a:lstStyle/>
                    <a:p>
                      <a:pPr indent="0">
                        <a:buNone/>
                      </a:pPr>
                      <a:r>
                        <a:rPr lang="en-US" sz="1100" b="0">
                          <a:solidFill>
                            <a:srgbClr val="000000"/>
                          </a:solidFill>
                          <a:latin typeface="宋体" panose="02010600030101010101" pitchFamily="2" charset="-122"/>
                        </a:rPr>
                        <a:t>141</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zh-CN" sz="1100" b="0">
                          <a:solidFill>
                            <a:srgbClr val="000000"/>
                          </a:solidFill>
                          <a:ea typeface="宋体" panose="02010600030101010101" pitchFamily="2" charset="-122"/>
                        </a:rPr>
                        <a:t>浏览热门博主排行榜</a:t>
                      </a:r>
                    </a:p>
                    <a:p>
                      <a:pPr indent="0">
                        <a:buNone/>
                      </a:pPr>
                      <a:r>
                        <a:rPr lang="zh-CN" sz="1100" b="0">
                          <a:solidFill>
                            <a:srgbClr val="000000"/>
                          </a:solidFill>
                          <a:ea typeface="宋体" panose="02010600030101010101" pitchFamily="2" charset="-122"/>
                        </a:rPr>
                        <a:t>社区板块有发表文章的热门博主排行榜</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000">
                <a:tc>
                  <a:txBody>
                    <a:bodyPr/>
                    <a:lstStyle/>
                    <a:p>
                      <a:pPr indent="0">
                        <a:buNone/>
                      </a:pPr>
                      <a:r>
                        <a:rPr lang="en-US" sz="1100" b="0">
                          <a:solidFill>
                            <a:srgbClr val="000000"/>
                          </a:solidFill>
                          <a:latin typeface="宋体" panose="02010600030101010101" pitchFamily="2" charset="-122"/>
                        </a:rPr>
                        <a:t>142</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zh-CN" sz="1100" b="0">
                          <a:solidFill>
                            <a:srgbClr val="000000"/>
                          </a:solidFill>
                          <a:ea typeface="宋体" panose="02010600030101010101" pitchFamily="2" charset="-122"/>
                        </a:rPr>
                        <a:t>查看博主个人主页</a:t>
                      </a:r>
                    </a:p>
                    <a:p>
                      <a:pPr indent="0">
                        <a:buNone/>
                      </a:pPr>
                      <a:r>
                        <a:rPr lang="zh-CN" sz="1100" b="0">
                          <a:solidFill>
                            <a:srgbClr val="000000"/>
                          </a:solidFill>
                          <a:ea typeface="宋体" panose="02010600030101010101" pitchFamily="2" charset="-122"/>
                        </a:rPr>
                        <a:t>点击排行榜上的博主可以进入Ta的个人主页</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14</a:t>
            </a:r>
          </a:p>
        </p:txBody>
      </p:sp>
      <p:sp>
        <p:nvSpPr>
          <p:cNvPr id="4" name="文本框 3"/>
          <p:cNvSpPr txBox="1"/>
          <p:nvPr/>
        </p:nvSpPr>
        <p:spPr>
          <a:xfrm>
            <a:off x="2236548" y="136356"/>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endPar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236548" y="159851"/>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rPr>
              <a:t>需求变更影响</a:t>
            </a:r>
          </a:p>
        </p:txBody>
      </p:sp>
      <p:sp>
        <p:nvSpPr>
          <p:cNvPr id="13" name="文本框 7"/>
          <p:cNvSpPr txBox="1"/>
          <p:nvPr/>
        </p:nvSpPr>
        <p:spPr>
          <a:xfrm>
            <a:off x="334566" y="1309225"/>
            <a:ext cx="2088232" cy="415498"/>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lang="zh-CN" altLang="en-US" dirty="0" smtClean="0">
                <a:solidFill>
                  <a:prstClr val="white"/>
                </a:solidFill>
                <a:latin typeface="Calibri" panose="020F0502020204030204"/>
                <a:ea typeface="宋体" panose="02010600030101010101" pitchFamily="2" charset="-122"/>
              </a:rPr>
              <a:t>项目基本信息</a:t>
            </a:r>
            <a:endParaRPr kumimoji="0" lang="zh-CN" altLang="en-US" b="0" i="0" kern="1200" cap="none" spc="0" normalizeH="0" baseline="0" noProof="0" dirty="0">
              <a:solidFill>
                <a:prstClr val="white"/>
              </a:solidFill>
              <a:latin typeface="Calibri" panose="020F0502020204030204"/>
              <a:ea typeface="宋体" panose="02010600030101010101" pitchFamily="2" charset="-122"/>
              <a:cs typeface="+mn-cs"/>
            </a:endParaRPr>
          </a:p>
        </p:txBody>
      </p:sp>
      <p:cxnSp>
        <p:nvCxnSpPr>
          <p:cNvPr id="12" name="直接箭头连接符 11"/>
          <p:cNvCxnSpPr/>
          <p:nvPr/>
        </p:nvCxnSpPr>
        <p:spPr>
          <a:xfrm>
            <a:off x="9633585" y="-3644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1437005" y="2055495"/>
            <a:ext cx="9568815" cy="23501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后续</a:t>
            </a:r>
            <a:endParaRPr lang="zh-CN" altLang="en-US" sz="5400" dirty="0">
              <a:solidFill>
                <a:srgbClr val="0885DA"/>
              </a:solidFill>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后期文档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2598" y="2205658"/>
            <a:ext cx="5832648" cy="2672717"/>
          </a:xfrm>
          <a:prstGeom prst="rect">
            <a:avLst/>
          </a:prstGeom>
        </p:spPr>
      </p:pic>
      <p:sp>
        <p:nvSpPr>
          <p:cNvPr id="5" name="文本框 4"/>
          <p:cNvSpPr txBox="1"/>
          <p:nvPr/>
        </p:nvSpPr>
        <p:spPr>
          <a:xfrm>
            <a:off x="7679382" y="3341961"/>
            <a:ext cx="1723549" cy="400110"/>
          </a:xfrm>
          <a:prstGeom prst="rect">
            <a:avLst/>
          </a:prstGeom>
          <a:noFill/>
        </p:spPr>
        <p:txBody>
          <a:bodyPr wrap="non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详见相关文档</a:t>
            </a:r>
          </a:p>
        </p:txBody>
      </p:sp>
    </p:spTree>
  </p:cSld>
  <p:clrMapOvr>
    <a:masterClrMapping/>
  </p:clrMapOvr>
  <p:transition spd="slow" advClick="0" advTm="0">
    <p:wip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后期</a:t>
            </a:r>
            <a:r>
              <a:rPr lang="zh-CN" altLang="en-US" sz="2665" dirty="0" smtClean="0">
                <a:solidFill>
                  <a:srgbClr val="183A5D"/>
                </a:solidFill>
                <a:latin typeface="微软雅黑" panose="020B0503020204020204" pitchFamily="34" charset="-122"/>
                <a:ea typeface="微软雅黑" panose="020B0503020204020204" pitchFamily="34" charset="-122"/>
              </a:rPr>
              <a:t>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0790" y="2493690"/>
            <a:ext cx="8280920" cy="1732782"/>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编写</a:t>
            </a:r>
            <a:r>
              <a:rPr lang="zh-CN" altLang="en-US" sz="2665" dirty="0" smtClean="0">
                <a:solidFill>
                  <a:srgbClr val="183A5D"/>
                </a:solidFill>
                <a:latin typeface="微软雅黑" panose="020B0503020204020204" pitchFamily="34" charset="-122"/>
                <a:ea typeface="微软雅黑" panose="020B0503020204020204" pitchFamily="34" charset="-122"/>
              </a:rPr>
              <a:t>了概要设计说明</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endParaRPr lang="en-US" altLang="zh-CN" sz="2665" dirty="0" smtClean="0">
              <a:solidFill>
                <a:srgbClr val="183A5D"/>
              </a:solidFill>
              <a:latin typeface="微软雅黑" panose="020B0503020204020204" pitchFamily="34" charset="-122"/>
              <a:ea typeface="微软雅黑" panose="020B0503020204020204" pitchFamily="34" charset="-122"/>
            </a:endParaRPr>
          </a:p>
          <a:p>
            <a:r>
              <a:rPr lang="zh-CN" altLang="en-US" sz="2665" dirty="0" smtClean="0">
                <a:solidFill>
                  <a:srgbClr val="183A5D"/>
                </a:solidFill>
                <a:latin typeface="微软雅黑" panose="020B0503020204020204" pitchFamily="34" charset="-122"/>
                <a:ea typeface="微软雅黑" panose="020B0503020204020204" pitchFamily="34" charset="-122"/>
              </a:rPr>
              <a:t>因为</a:t>
            </a:r>
            <a:r>
              <a:rPr lang="zh-CN" altLang="en-US" sz="2665" dirty="0">
                <a:solidFill>
                  <a:srgbClr val="183A5D"/>
                </a:solidFill>
                <a:latin typeface="微软雅黑" panose="020B0503020204020204" pitchFamily="34" charset="-122"/>
                <a:ea typeface="微软雅黑" panose="020B0503020204020204" pitchFamily="34" charset="-122"/>
              </a:rPr>
              <a:t>本学期课程不涉及到代码实现和系统部署，所以</a:t>
            </a:r>
            <a:r>
              <a:rPr lang="zh-CN" altLang="en-US" sz="2665" dirty="0" smtClean="0">
                <a:solidFill>
                  <a:srgbClr val="183A5D"/>
                </a:solidFill>
                <a:latin typeface="微软雅黑" panose="020B0503020204020204" pitchFamily="34" charset="-122"/>
                <a:ea typeface="微软雅黑" panose="020B0503020204020204" pitchFamily="34" charset="-122"/>
              </a:rPr>
              <a:t>未</a:t>
            </a:r>
            <a:r>
              <a:rPr lang="zh-CN" altLang="en-US" sz="2665" dirty="0">
                <a:solidFill>
                  <a:srgbClr val="183A5D"/>
                </a:solidFill>
                <a:latin typeface="微软雅黑" panose="020B0503020204020204" pitchFamily="34" charset="-122"/>
                <a:ea typeface="微软雅黑" panose="020B0503020204020204" pitchFamily="34" charset="-122"/>
              </a:rPr>
              <a:t>进行</a:t>
            </a:r>
            <a:r>
              <a:rPr lang="zh-CN" altLang="en-US" sz="2665" dirty="0" smtClean="0">
                <a:solidFill>
                  <a:srgbClr val="183A5D"/>
                </a:solidFill>
                <a:latin typeface="微软雅黑" panose="020B0503020204020204" pitchFamily="34" charset="-122"/>
                <a:ea typeface="微软雅黑" panose="020B0503020204020204" pitchFamily="34" charset="-122"/>
              </a:rPr>
              <a:t>编写代码的工作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Team Building</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101710" y="1259136"/>
            <a:ext cx="2462530" cy="4378325"/>
          </a:xfrm>
          <a:prstGeom prst="rect">
            <a:avLst/>
          </a:prstGeom>
        </p:spPr>
      </p:pic>
      <p:pic>
        <p:nvPicPr>
          <p:cNvPr id="7" name="图片 6"/>
          <p:cNvPicPr>
            <a:picLocks noChangeAspect="1"/>
          </p:cNvPicPr>
          <p:nvPr/>
        </p:nvPicPr>
        <p:blipFill>
          <a:blip r:embed="rId4"/>
          <a:stretch>
            <a:fillRect/>
          </a:stretch>
        </p:blipFill>
        <p:spPr>
          <a:xfrm>
            <a:off x="8481045" y="1443286"/>
            <a:ext cx="3009900" cy="3009900"/>
          </a:xfrm>
          <a:prstGeom prst="rect">
            <a:avLst/>
          </a:prstGeom>
        </p:spPr>
      </p:pic>
      <p:pic>
        <p:nvPicPr>
          <p:cNvPr id="8" name="图片 7"/>
          <p:cNvPicPr>
            <a:picLocks noChangeAspect="1"/>
          </p:cNvPicPr>
          <p:nvPr/>
        </p:nvPicPr>
        <p:blipFill>
          <a:blip r:embed="rId5"/>
          <a:stretch>
            <a:fillRect/>
          </a:stretch>
        </p:blipFill>
        <p:spPr>
          <a:xfrm>
            <a:off x="4871070" y="1557586"/>
            <a:ext cx="2780665" cy="2780665"/>
          </a:xfrm>
          <a:prstGeom prst="rect">
            <a:avLst/>
          </a:prstGeom>
        </p:spPr>
      </p:pic>
      <p:sp>
        <p:nvSpPr>
          <p:cNvPr id="12" name="文本框 11"/>
          <p:cNvSpPr txBox="1"/>
          <p:nvPr/>
        </p:nvSpPr>
        <p:spPr>
          <a:xfrm>
            <a:off x="4515470" y="4721156"/>
            <a:ext cx="7124352" cy="830997"/>
          </a:xfrm>
          <a:prstGeom prst="rect">
            <a:avLst/>
          </a:prstGeom>
          <a:noFill/>
        </p:spPr>
        <p:txBody>
          <a:bodyPr wrap="square" rtlCol="0">
            <a:spAutoFit/>
          </a:bodyPr>
          <a:lstStyle/>
          <a:p>
            <a:r>
              <a:rPr lang="zh-CN" altLang="en-US" sz="2400" dirty="0">
                <a:solidFill>
                  <a:srgbClr val="FF0000"/>
                </a:solidFill>
                <a:effectLst>
                  <a:outerShdw blurRad="38100" dist="25400" dir="5400000" algn="ctr" rotWithShape="0">
                    <a:srgbClr val="6E747A">
                      <a:alpha val="43000"/>
                    </a:srgbClr>
                  </a:outerShdw>
                </a:effectLst>
              </a:rPr>
              <a:t>本次</a:t>
            </a:r>
            <a:r>
              <a:rPr lang="en-US" altLang="zh-CN" sz="2400" dirty="0">
                <a:solidFill>
                  <a:srgbClr val="FF0000"/>
                </a:solidFill>
                <a:effectLst>
                  <a:outerShdw blurRad="38100" dist="25400" dir="5400000" algn="ctr" rotWithShape="0">
                    <a:srgbClr val="6E747A">
                      <a:alpha val="43000"/>
                    </a:srgbClr>
                  </a:outerShdw>
                </a:effectLst>
              </a:rPr>
              <a:t>TEAMBUIDING</a:t>
            </a:r>
            <a:r>
              <a:rPr lang="zh-CN" altLang="en-US" sz="2400" dirty="0">
                <a:solidFill>
                  <a:srgbClr val="FF0000"/>
                </a:solidFill>
                <a:effectLst>
                  <a:outerShdw blurRad="38100" dist="25400" dir="5400000" algn="ctr" rotWithShape="0">
                    <a:srgbClr val="6E747A">
                      <a:alpha val="43000"/>
                    </a:srgbClr>
                  </a:outerShdw>
                </a:effectLst>
              </a:rPr>
              <a:t>的目的是为了帮助小组成员补充能量，应对接下来的魔鬼式疯狂通宵</a:t>
            </a:r>
          </a:p>
        </p:txBody>
      </p:sp>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3256</Words>
  <Application>Microsoft Office PowerPoint</Application>
  <PresentationFormat>自定义</PresentationFormat>
  <Paragraphs>975</Paragraphs>
  <Slides>105</Slides>
  <Notes>77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105</vt:i4>
      </vt:variant>
    </vt:vector>
  </HeadingPairs>
  <TitlesOfParts>
    <vt:vector size="117" baseType="lpstr">
      <vt:lpstr>+中文标题</vt:lpstr>
      <vt:lpstr>Arial Unicode MS</vt:lpstr>
      <vt:lpstr>等线</vt:lpstr>
      <vt:lpstr>宋体</vt:lpstr>
      <vt:lpstr>微软雅黑</vt:lpstr>
      <vt:lpstr>Arial</vt:lpstr>
      <vt:lpstr>Calibri</vt:lpstr>
      <vt:lpstr>Cambria</vt:lpstr>
      <vt:lpstr>Eras Bold ITC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534</cp:revision>
  <dcterms:created xsi:type="dcterms:W3CDTF">2015-04-23T03:04:00Z</dcterms:created>
  <dcterms:modified xsi:type="dcterms:W3CDTF">2019-01-16T03:43:34Z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13</vt:lpwstr>
  </property>
</Properties>
</file>